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93" r:id="rId5"/>
    <p:sldId id="281" r:id="rId6"/>
    <p:sldId id="284" r:id="rId7"/>
    <p:sldId id="278" r:id="rId8"/>
    <p:sldId id="261" r:id="rId9"/>
    <p:sldId id="273" r:id="rId10"/>
    <p:sldId id="280" r:id="rId11"/>
    <p:sldId id="279" r:id="rId12"/>
    <p:sldId id="295" r:id="rId13"/>
    <p:sldId id="294" r:id="rId14"/>
    <p:sldId id="265" r:id="rId15"/>
    <p:sldId id="297" r:id="rId16"/>
    <p:sldId id="298" r:id="rId17"/>
    <p:sldId id="299"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730167-BC0D-4103-BDE1-F8652665474D}" v="863" dt="2025-02-11T04:18:58.823"/>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85" autoAdjust="0"/>
    <p:restoredTop sz="94879" autoAdjust="0"/>
  </p:normalViewPr>
  <p:slideViewPr>
    <p:cSldViewPr snapToGrid="0">
      <p:cViewPr varScale="1">
        <p:scale>
          <a:sx n="59" d="100"/>
          <a:sy n="59" d="100"/>
        </p:scale>
        <p:origin x="78" y="1134"/>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n Petik" userId="949749a2-af6e-499f-addf-07aaaf735eab" providerId="ADAL" clId="{D4007CF3-BF7E-4BE1-A8F4-3DE363F83066}"/>
    <pc:docChg chg="undo custSel addSld delSld modSld">
      <pc:chgData name="Martin Petik" userId="949749a2-af6e-499f-addf-07aaaf735eab" providerId="ADAL" clId="{D4007CF3-BF7E-4BE1-A8F4-3DE363F83066}" dt="2025-02-11T10:01:40.666" v="158" actId="1076"/>
      <pc:docMkLst>
        <pc:docMk/>
      </pc:docMkLst>
      <pc:sldChg chg="modSp mod">
        <pc:chgData name="Martin Petik" userId="949749a2-af6e-499f-addf-07aaaf735eab" providerId="ADAL" clId="{D4007CF3-BF7E-4BE1-A8F4-3DE363F83066}" dt="2025-02-11T09:54:32.821" v="24" actId="20577"/>
        <pc:sldMkLst>
          <pc:docMk/>
          <pc:sldMk cId="729609147" sldId="265"/>
        </pc:sldMkLst>
        <pc:spChg chg="mod">
          <ac:chgData name="Martin Petik" userId="949749a2-af6e-499f-addf-07aaaf735eab" providerId="ADAL" clId="{D4007CF3-BF7E-4BE1-A8F4-3DE363F83066}" dt="2025-02-11T09:54:32.821" v="24" actId="20577"/>
          <ac:spMkLst>
            <pc:docMk/>
            <pc:sldMk cId="729609147" sldId="265"/>
            <ac:spMk id="2" creationId="{314C27C8-165C-5513-DB4B-9D840097C545}"/>
          </ac:spMkLst>
        </pc:spChg>
      </pc:sldChg>
      <pc:sldChg chg="modSp mod">
        <pc:chgData name="Martin Petik" userId="949749a2-af6e-499f-addf-07aaaf735eab" providerId="ADAL" clId="{D4007CF3-BF7E-4BE1-A8F4-3DE363F83066}" dt="2025-02-11T09:35:09.226" v="9" actId="20577"/>
        <pc:sldMkLst>
          <pc:docMk/>
          <pc:sldMk cId="1679936628" sldId="273"/>
        </pc:sldMkLst>
        <pc:spChg chg="mod">
          <ac:chgData name="Martin Petik" userId="949749a2-af6e-499f-addf-07aaaf735eab" providerId="ADAL" clId="{D4007CF3-BF7E-4BE1-A8F4-3DE363F83066}" dt="2025-02-11T09:35:09.226" v="9" actId="20577"/>
          <ac:spMkLst>
            <pc:docMk/>
            <pc:sldMk cId="1679936628" sldId="273"/>
            <ac:spMk id="5" creationId="{32E63353-7AFA-AF35-C987-23C1DFB13420}"/>
          </ac:spMkLst>
        </pc:spChg>
      </pc:sldChg>
      <pc:sldChg chg="modSp mod">
        <pc:chgData name="Martin Petik" userId="949749a2-af6e-499f-addf-07aaaf735eab" providerId="ADAL" clId="{D4007CF3-BF7E-4BE1-A8F4-3DE363F83066}" dt="2025-02-11T09:34:54.203" v="3" actId="20577"/>
        <pc:sldMkLst>
          <pc:docMk/>
          <pc:sldMk cId="1672017990" sldId="284"/>
        </pc:sldMkLst>
        <pc:spChg chg="mod">
          <ac:chgData name="Martin Petik" userId="949749a2-af6e-499f-addf-07aaaf735eab" providerId="ADAL" clId="{D4007CF3-BF7E-4BE1-A8F4-3DE363F83066}" dt="2025-02-11T09:34:54.203" v="3" actId="20577"/>
          <ac:spMkLst>
            <pc:docMk/>
            <pc:sldMk cId="1672017990" sldId="284"/>
            <ac:spMk id="3" creationId="{992EC4A8-49EE-CF82-CFDC-BA9308ED0D65}"/>
          </ac:spMkLst>
        </pc:spChg>
      </pc:sldChg>
      <pc:sldChg chg="addSp modSp mod">
        <pc:chgData name="Martin Petik" userId="949749a2-af6e-499f-addf-07aaaf735eab" providerId="ADAL" clId="{D4007CF3-BF7E-4BE1-A8F4-3DE363F83066}" dt="2025-02-11T10:01:40.666" v="158" actId="1076"/>
        <pc:sldMkLst>
          <pc:docMk/>
          <pc:sldMk cId="903871340" sldId="294"/>
        </pc:sldMkLst>
        <pc:spChg chg="mod">
          <ac:chgData name="Martin Petik" userId="949749a2-af6e-499f-addf-07aaaf735eab" providerId="ADAL" clId="{D4007CF3-BF7E-4BE1-A8F4-3DE363F83066}" dt="2025-02-11T10:01:40.666" v="158" actId="1076"/>
          <ac:spMkLst>
            <pc:docMk/>
            <pc:sldMk cId="903871340" sldId="294"/>
            <ac:spMk id="2" creationId="{C8879964-4D46-2E0A-C1C4-75FA897BD6B1}"/>
          </ac:spMkLst>
        </pc:spChg>
        <pc:picChg chg="add mod">
          <ac:chgData name="Martin Petik" userId="949749a2-af6e-499f-addf-07aaaf735eab" providerId="ADAL" clId="{D4007CF3-BF7E-4BE1-A8F4-3DE363F83066}" dt="2025-02-11T10:01:19.705" v="139" actId="1076"/>
          <ac:picMkLst>
            <pc:docMk/>
            <pc:sldMk cId="903871340" sldId="294"/>
            <ac:picMk id="4" creationId="{9215B94D-A401-4BB4-8EF4-7EBDB298071A}"/>
          </ac:picMkLst>
        </pc:picChg>
      </pc:sldChg>
      <pc:sldChg chg="addSp modSp del mod">
        <pc:chgData name="Martin Petik" userId="949749a2-af6e-499f-addf-07aaaf735eab" providerId="ADAL" clId="{D4007CF3-BF7E-4BE1-A8F4-3DE363F83066}" dt="2025-02-11T09:56:58.514" v="41" actId="47"/>
        <pc:sldMkLst>
          <pc:docMk/>
          <pc:sldMk cId="2813767067" sldId="296"/>
        </pc:sldMkLst>
        <pc:spChg chg="mod">
          <ac:chgData name="Martin Petik" userId="949749a2-af6e-499f-addf-07aaaf735eab" providerId="ADAL" clId="{D4007CF3-BF7E-4BE1-A8F4-3DE363F83066}" dt="2025-02-11T09:55:14.020" v="27" actId="20577"/>
          <ac:spMkLst>
            <pc:docMk/>
            <pc:sldMk cId="2813767067" sldId="296"/>
            <ac:spMk id="3" creationId="{7CDDD895-8335-7145-4D41-BA5A2FE63B8A}"/>
          </ac:spMkLst>
        </pc:spChg>
        <pc:spChg chg="mod">
          <ac:chgData name="Martin Petik" userId="949749a2-af6e-499f-addf-07aaaf735eab" providerId="ADAL" clId="{D4007CF3-BF7E-4BE1-A8F4-3DE363F83066}" dt="2025-02-11T09:55:16.974" v="30" actId="20577"/>
          <ac:spMkLst>
            <pc:docMk/>
            <pc:sldMk cId="2813767067" sldId="296"/>
            <ac:spMk id="4" creationId="{F0887BD2-C9C1-D0ED-213C-49D28C0BAF01}"/>
          </ac:spMkLst>
        </pc:spChg>
        <pc:spChg chg="add mod">
          <ac:chgData name="Martin Petik" userId="949749a2-af6e-499f-addf-07aaaf735eab" providerId="ADAL" clId="{D4007CF3-BF7E-4BE1-A8F4-3DE363F83066}" dt="2025-02-11T09:54:49.132" v="25"/>
          <ac:spMkLst>
            <pc:docMk/>
            <pc:sldMk cId="2813767067" sldId="296"/>
            <ac:spMk id="6" creationId="{7251BA68-F631-48F5-A80D-FC168B793E3C}"/>
          </ac:spMkLst>
        </pc:spChg>
      </pc:sldChg>
      <pc:sldChg chg="new del">
        <pc:chgData name="Martin Petik" userId="949749a2-af6e-499f-addf-07aaaf735eab" providerId="ADAL" clId="{D4007CF3-BF7E-4BE1-A8F4-3DE363F83066}" dt="2025-02-11T09:55:30.793" v="32" actId="680"/>
        <pc:sldMkLst>
          <pc:docMk/>
          <pc:sldMk cId="345263442" sldId="297"/>
        </pc:sldMkLst>
      </pc:sldChg>
      <pc:sldChg chg="modSp add mod">
        <pc:chgData name="Martin Petik" userId="949749a2-af6e-499f-addf-07aaaf735eab" providerId="ADAL" clId="{D4007CF3-BF7E-4BE1-A8F4-3DE363F83066}" dt="2025-02-11T10:00:32.464" v="132" actId="207"/>
        <pc:sldMkLst>
          <pc:docMk/>
          <pc:sldMk cId="1471219150" sldId="297"/>
        </pc:sldMkLst>
        <pc:spChg chg="mod">
          <ac:chgData name="Martin Petik" userId="949749a2-af6e-499f-addf-07aaaf735eab" providerId="ADAL" clId="{D4007CF3-BF7E-4BE1-A8F4-3DE363F83066}" dt="2025-02-11T10:00:32.464" v="132" actId="207"/>
          <ac:spMkLst>
            <pc:docMk/>
            <pc:sldMk cId="1471219150" sldId="297"/>
            <ac:spMk id="5" creationId="{5DA7B470-6174-4BD4-B857-E6FC038EC7EF}"/>
          </ac:spMkLst>
        </pc:spChg>
      </pc:sldChg>
      <pc:sldChg chg="addSp delSp modSp new mod">
        <pc:chgData name="Martin Petik" userId="949749a2-af6e-499f-addf-07aaaf735eab" providerId="ADAL" clId="{D4007CF3-BF7E-4BE1-A8F4-3DE363F83066}" dt="2025-02-11T09:59:03.677" v="124" actId="20577"/>
        <pc:sldMkLst>
          <pc:docMk/>
          <pc:sldMk cId="94533665" sldId="298"/>
        </pc:sldMkLst>
        <pc:spChg chg="mod">
          <ac:chgData name="Martin Petik" userId="949749a2-af6e-499f-addf-07aaaf735eab" providerId="ADAL" clId="{D4007CF3-BF7E-4BE1-A8F4-3DE363F83066}" dt="2025-02-11T09:59:03.677" v="124" actId="20577"/>
          <ac:spMkLst>
            <pc:docMk/>
            <pc:sldMk cId="94533665" sldId="298"/>
            <ac:spMk id="2" creationId="{9CE1B31B-B606-4617-BD8F-FE61C107617B}"/>
          </ac:spMkLst>
        </pc:spChg>
        <pc:spChg chg="mod">
          <ac:chgData name="Martin Petik" userId="949749a2-af6e-499f-addf-07aaaf735eab" providerId="ADAL" clId="{D4007CF3-BF7E-4BE1-A8F4-3DE363F83066}" dt="2025-02-11T09:57:53.066" v="86" actId="14100"/>
          <ac:spMkLst>
            <pc:docMk/>
            <pc:sldMk cId="94533665" sldId="298"/>
            <ac:spMk id="3" creationId="{F316E29D-710A-4CF6-B7D9-622D64D3D089}"/>
          </ac:spMkLst>
        </pc:spChg>
        <pc:spChg chg="mod">
          <ac:chgData name="Martin Petik" userId="949749a2-af6e-499f-addf-07aaaf735eab" providerId="ADAL" clId="{D4007CF3-BF7E-4BE1-A8F4-3DE363F83066}" dt="2025-02-11T09:56:35.494" v="38"/>
          <ac:spMkLst>
            <pc:docMk/>
            <pc:sldMk cId="94533665" sldId="298"/>
            <ac:spMk id="4" creationId="{A1E6E12F-1535-4D7E-B5F9-22D0858CD06C}"/>
          </ac:spMkLst>
        </pc:spChg>
        <pc:spChg chg="add mod">
          <ac:chgData name="Martin Petik" userId="949749a2-af6e-499f-addf-07aaaf735eab" providerId="ADAL" clId="{D4007CF3-BF7E-4BE1-A8F4-3DE363F83066}" dt="2025-02-11T09:56:49.385" v="40"/>
          <ac:spMkLst>
            <pc:docMk/>
            <pc:sldMk cId="94533665" sldId="298"/>
            <ac:spMk id="5" creationId="{A5E5C739-C840-4121-AFBC-10A1ECBD9A07}"/>
          </ac:spMkLst>
        </pc:spChg>
        <pc:spChg chg="add del mod">
          <ac:chgData name="Martin Petik" userId="949749a2-af6e-499f-addf-07aaaf735eab" providerId="ADAL" clId="{D4007CF3-BF7E-4BE1-A8F4-3DE363F83066}" dt="2025-02-11T09:57:55.635" v="87" actId="14100"/>
          <ac:spMkLst>
            <pc:docMk/>
            <pc:sldMk cId="94533665" sldId="298"/>
            <ac:spMk id="7" creationId="{48F2F18E-2F7B-4F40-B6C5-4410C7D9B71A}"/>
          </ac:spMkLst>
        </pc:spChg>
      </pc:sldChg>
      <pc:sldChg chg="modSp add mod">
        <pc:chgData name="Martin Petik" userId="949749a2-af6e-499f-addf-07aaaf735eab" providerId="ADAL" clId="{D4007CF3-BF7E-4BE1-A8F4-3DE363F83066}" dt="2025-02-11T09:59:47.618" v="129"/>
        <pc:sldMkLst>
          <pc:docMk/>
          <pc:sldMk cId="1134661876" sldId="299"/>
        </pc:sldMkLst>
        <pc:spChg chg="mod">
          <ac:chgData name="Martin Petik" userId="949749a2-af6e-499f-addf-07aaaf735eab" providerId="ADAL" clId="{D4007CF3-BF7E-4BE1-A8F4-3DE363F83066}" dt="2025-02-11T09:59:14.293" v="126" actId="113"/>
          <ac:spMkLst>
            <pc:docMk/>
            <pc:sldMk cId="1134661876" sldId="299"/>
            <ac:spMk id="2" creationId="{9CE1B31B-B606-4617-BD8F-FE61C107617B}"/>
          </ac:spMkLst>
        </pc:spChg>
        <pc:spChg chg="mod">
          <ac:chgData name="Martin Petik" userId="949749a2-af6e-499f-addf-07aaaf735eab" providerId="ADAL" clId="{D4007CF3-BF7E-4BE1-A8F4-3DE363F83066}" dt="2025-02-11T09:59:21.535" v="127"/>
          <ac:spMkLst>
            <pc:docMk/>
            <pc:sldMk cId="1134661876" sldId="299"/>
            <ac:spMk id="3" creationId="{F316E29D-710A-4CF6-B7D9-622D64D3D089}"/>
          </ac:spMkLst>
        </pc:spChg>
        <pc:spChg chg="mod">
          <ac:chgData name="Martin Petik" userId="949749a2-af6e-499f-addf-07aaaf735eab" providerId="ADAL" clId="{D4007CF3-BF7E-4BE1-A8F4-3DE363F83066}" dt="2025-02-11T09:59:25.034" v="128"/>
          <ac:spMkLst>
            <pc:docMk/>
            <pc:sldMk cId="1134661876" sldId="299"/>
            <ac:spMk id="4" creationId="{A1E6E12F-1535-4D7E-B5F9-22D0858CD06C}"/>
          </ac:spMkLst>
        </pc:spChg>
        <pc:spChg chg="mod">
          <ac:chgData name="Martin Petik" userId="949749a2-af6e-499f-addf-07aaaf735eab" providerId="ADAL" clId="{D4007CF3-BF7E-4BE1-A8F4-3DE363F83066}" dt="2025-02-11T09:59:47.618" v="129"/>
          <ac:spMkLst>
            <pc:docMk/>
            <pc:sldMk cId="1134661876" sldId="299"/>
            <ac:spMk id="7" creationId="{48F2F18E-2F7B-4F40-B6C5-4410C7D9B71A}"/>
          </ac:spMkLst>
        </pc:spChg>
      </pc:sldChg>
      <pc:sldChg chg="modSp new del mod">
        <pc:chgData name="Martin Petik" userId="949749a2-af6e-499f-addf-07aaaf735eab" providerId="ADAL" clId="{D4007CF3-BF7E-4BE1-A8F4-3DE363F83066}" dt="2025-02-11T09:58:10.087" v="91" actId="47"/>
        <pc:sldMkLst>
          <pc:docMk/>
          <pc:sldMk cId="3530136256" sldId="299"/>
        </pc:sldMkLst>
        <pc:spChg chg="mod">
          <ac:chgData name="Martin Petik" userId="949749a2-af6e-499f-addf-07aaaf735eab" providerId="ADAL" clId="{D4007CF3-BF7E-4BE1-A8F4-3DE363F83066}" dt="2025-02-11T09:58:05.932" v="90" actId="20577"/>
          <ac:spMkLst>
            <pc:docMk/>
            <pc:sldMk cId="3530136256" sldId="299"/>
            <ac:spMk id="2" creationId="{D1293723-001A-4224-B79A-31157B5E9715}"/>
          </ac:spMkLst>
        </pc:spChg>
      </pc:sldChg>
      <pc:sldChg chg="add del">
        <pc:chgData name="Martin Petik" userId="949749a2-af6e-499f-addf-07aaaf735eab" providerId="ADAL" clId="{D4007CF3-BF7E-4BE1-A8F4-3DE363F83066}" dt="2025-02-11T09:58:15.295" v="94"/>
        <pc:sldMkLst>
          <pc:docMk/>
          <pc:sldMk cId="2262766074" sldId="300"/>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2/11/2025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e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2/11/2025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1015613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2/11/2025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2/11/2025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FC2F15-8260-D07D-BA4D-3537365A568A}"/>
            </a:ext>
          </a:extLst>
        </p:cNvPr>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9450371-4652-783D-D55D-4DE055736B2E}"/>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DFFCA90E-98AE-C675-E572-4082D183D3ED}"/>
              </a:ext>
            </a:extLst>
          </p:cNvPr>
          <p:cNvSpPr>
            <a:spLocks noGrp="1"/>
          </p:cNvSpPr>
          <p:nvPr>
            <p:ph type="ctrTitle"/>
          </p:nvPr>
        </p:nvSpPr>
        <p:spPr>
          <a:xfrm>
            <a:off x="1524000" y="2286000"/>
            <a:ext cx="9144000" cy="2286000"/>
          </a:xfrm>
        </p:spPr>
        <p:txBody>
          <a:bodyPr/>
          <a:lstStyle/>
          <a:p>
            <a:r>
              <a:rPr lang="en-US" dirty="0">
                <a:ea typeface="Calibri Light"/>
                <a:cs typeface="Calibri Light"/>
              </a:rPr>
              <a:t>11/2/25</a:t>
            </a:r>
            <a:br>
              <a:rPr lang="en-US" dirty="0">
                <a:ea typeface="Calibri Light"/>
                <a:cs typeface="Calibri Light"/>
              </a:rPr>
            </a:br>
            <a:r>
              <a:rPr lang="en-US" dirty="0">
                <a:ea typeface="Calibri Light"/>
                <a:cs typeface="Calibri Light"/>
              </a:rPr>
              <a:t>Martin Petik</a:t>
            </a:r>
            <a:br>
              <a:rPr lang="en-US" dirty="0">
                <a:ea typeface="Calibri Light"/>
                <a:cs typeface="Calibri Light"/>
              </a:rPr>
            </a:br>
            <a:r>
              <a:rPr lang="en-US" dirty="0">
                <a:ea typeface="Calibri Light"/>
                <a:cs typeface="Calibri Light"/>
              </a:rPr>
              <a:t>279832</a:t>
            </a:r>
          </a:p>
        </p:txBody>
      </p:sp>
    </p:spTree>
    <p:extLst>
      <p:ext uri="{BB962C8B-B14F-4D97-AF65-F5344CB8AC3E}">
        <p14:creationId xmlns:p14="http://schemas.microsoft.com/office/powerpoint/2010/main" val="26230165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79964-4D46-2E0A-C1C4-75FA897BD6B1}"/>
              </a:ext>
            </a:extLst>
          </p:cNvPr>
          <p:cNvSpPr>
            <a:spLocks noGrp="1"/>
          </p:cNvSpPr>
          <p:nvPr>
            <p:ph type="ctrTitle"/>
          </p:nvPr>
        </p:nvSpPr>
        <p:spPr>
          <a:xfrm>
            <a:off x="4118927" y="0"/>
            <a:ext cx="3954143" cy="861816"/>
          </a:xfrm>
        </p:spPr>
        <p:txBody>
          <a:bodyPr/>
          <a:lstStyle/>
          <a:p>
            <a:r>
              <a:rPr lang="en-GB" b="1" dirty="0">
                <a:latin typeface="+mn-lt"/>
              </a:rPr>
              <a:t>Plan</a:t>
            </a:r>
            <a:r>
              <a:rPr lang="en-GB" dirty="0"/>
              <a:t> </a:t>
            </a:r>
          </a:p>
        </p:txBody>
      </p:sp>
      <p:pic>
        <p:nvPicPr>
          <p:cNvPr id="4" name="Picture 3">
            <a:extLst>
              <a:ext uri="{FF2B5EF4-FFF2-40B4-BE49-F238E27FC236}">
                <a16:creationId xmlns:a16="http://schemas.microsoft.com/office/drawing/2014/main" id="{9215B94D-A401-4BB4-8EF4-7EBDB298071A}"/>
              </a:ext>
            </a:extLst>
          </p:cNvPr>
          <p:cNvPicPr>
            <a:picLocks noChangeAspect="1"/>
          </p:cNvPicPr>
          <p:nvPr/>
        </p:nvPicPr>
        <p:blipFill>
          <a:blip r:embed="rId2"/>
          <a:stretch>
            <a:fillRect/>
          </a:stretch>
        </p:blipFill>
        <p:spPr>
          <a:xfrm>
            <a:off x="-30308" y="1772537"/>
            <a:ext cx="12252615" cy="4534262"/>
          </a:xfrm>
          <a:prstGeom prst="rect">
            <a:avLst/>
          </a:prstGeom>
        </p:spPr>
      </p:pic>
    </p:spTree>
    <p:extLst>
      <p:ext uri="{BB962C8B-B14F-4D97-AF65-F5344CB8AC3E}">
        <p14:creationId xmlns:p14="http://schemas.microsoft.com/office/powerpoint/2010/main" val="903871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Security policies </a:t>
            </a:r>
            <a:endParaRPr lang="en-US" dirty="0">
              <a:ea typeface="Calibri Light"/>
              <a:cs typeface="Calibri Light"/>
            </a:endParaRP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2878394" cy="4137189"/>
          </a:xfrm>
        </p:spPr>
        <p:txBody>
          <a:bodyPr vert="horz" lIns="91440" tIns="45720" rIns="91440" bIns="45720" rtlCol="0" anchor="t">
            <a:normAutofit/>
          </a:bodyPr>
          <a:lstStyle/>
          <a:p>
            <a:pPr marL="0" indent="0">
              <a:buNone/>
            </a:pPr>
            <a:endParaRPr lang="en-US" b="1" dirty="0">
              <a:ea typeface="Calibri"/>
              <a:cs typeface="Calibri"/>
            </a:endParaRPr>
          </a:p>
          <a:p>
            <a:r>
              <a:rPr lang="en-US" b="1" dirty="0">
                <a:ea typeface="+mn-lt"/>
                <a:cs typeface="+mn-lt"/>
              </a:rPr>
              <a:t>Data Protection (GDPR):</a:t>
            </a:r>
            <a:endParaRPr lang="en-US" dirty="0">
              <a:ea typeface="+mn-lt"/>
              <a:cs typeface="+mn-lt"/>
            </a:endParaRPr>
          </a:p>
          <a:p>
            <a:pPr marL="0" indent="0">
              <a:buNone/>
            </a:pPr>
            <a:r>
              <a:rPr lang="en-US" dirty="0">
                <a:ea typeface="+mn-lt"/>
                <a:cs typeface="+mn-lt"/>
              </a:rPr>
              <a:t>I will work with legal counsel (or leverage existing templates and customize them) to develop a comprehensive data protection policy that complies with GDPR regulations. This includes data handling procedures, privacy notices, and consent mechanisms.</a:t>
            </a:r>
            <a:endParaRPr lang="en-US" dirty="0">
              <a:ea typeface="Calibri"/>
              <a:cs typeface="Calibri"/>
            </a:endParaRPr>
          </a:p>
          <a:p>
            <a:endParaRPr lang="en-US" dirty="0">
              <a:ea typeface="Calibri"/>
              <a:cs typeface="Calibri"/>
            </a:endParaRP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6459795" y="2024780"/>
            <a:ext cx="4894006" cy="4137189"/>
          </a:xfrm>
          <a:noFill/>
        </p:spPr>
        <p:txBody>
          <a:bodyPr vert="horz" lIns="91440" tIns="45720" rIns="91440" bIns="45720" rtlCol="0" anchor="t">
            <a:normAutofit/>
          </a:bodyPr>
          <a:lstStyle/>
          <a:p>
            <a:endParaRPr lang="en-US" dirty="0">
              <a:ea typeface="Calibri"/>
              <a:cs typeface="Calibri"/>
            </a:endParaRPr>
          </a:p>
          <a:p>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TextBox 2">
            <a:extLst>
              <a:ext uri="{FF2B5EF4-FFF2-40B4-BE49-F238E27FC236}">
                <a16:creationId xmlns:a16="http://schemas.microsoft.com/office/drawing/2014/main" id="{42D9E896-784C-D50A-BE34-1AB7F8DE631E}"/>
              </a:ext>
            </a:extLst>
          </p:cNvPr>
          <p:cNvSpPr txBox="1"/>
          <p:nvPr/>
        </p:nvSpPr>
        <p:spPr>
          <a:xfrm>
            <a:off x="4044779" y="2211859"/>
            <a:ext cx="2743200"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a:t>
            </a:r>
            <a:endParaRPr lang="en-US" dirty="0">
              <a:cs typeface="Calibri"/>
            </a:endParaRPr>
          </a:p>
          <a:p>
            <a:r>
              <a:rPr lang="en-US" b="1" dirty="0">
                <a:solidFill>
                  <a:schemeClr val="accent1">
                    <a:lumMod val="76000"/>
                  </a:schemeClr>
                </a:solidFill>
                <a:cs typeface="Arial"/>
              </a:rPr>
              <a:t>2. </a:t>
            </a:r>
            <a:r>
              <a:rPr lang="en-US" b="1" dirty="0">
                <a:cs typeface="Arial"/>
              </a:rPr>
              <a:t>Data Protection (GDPR):</a:t>
            </a:r>
            <a:r>
              <a:rPr lang="en-US" dirty="0">
                <a:cs typeface="Arial"/>
              </a:rPr>
              <a:t>​</a:t>
            </a:r>
            <a:endParaRPr lang="en-US" dirty="0">
              <a:ea typeface="Calibri"/>
              <a:cs typeface="Calibri"/>
            </a:endParaRPr>
          </a:p>
          <a:p>
            <a:r>
              <a:rPr lang="en-US" b="1" dirty="0">
                <a:ea typeface="+mn-lt"/>
                <a:cs typeface="+mn-lt"/>
              </a:rPr>
              <a:t>Health &amp; Safety Risk Assessments:</a:t>
            </a:r>
          </a:p>
          <a:p>
            <a:r>
              <a:rPr lang="en-US" dirty="0">
                <a:ea typeface="+mn-lt"/>
                <a:cs typeface="+mn-lt"/>
              </a:rPr>
              <a:t>I will conduct thorough risk assessments of the new premises to identify potential hazards and develop mitigation strategies. This will cover areas such as workstation ergonomics, electrical safety, and fire prevention.</a:t>
            </a:r>
          </a:p>
          <a:p>
            <a:pPr marL="285750" indent="-285750">
              <a:buFont typeface="Arial"/>
              <a:buChar char="•"/>
            </a:pPr>
            <a:endParaRPr lang="en-US" b="1" dirty="0">
              <a:ea typeface="Calibri"/>
              <a:cs typeface="Calibri"/>
            </a:endParaRPr>
          </a:p>
          <a:p>
            <a:endParaRPr lang="en-US" dirty="0">
              <a:ea typeface="Calibri"/>
              <a:cs typeface="Calibri"/>
            </a:endParaRPr>
          </a:p>
          <a:p>
            <a:endParaRPr lang="en-GB" dirty="0">
              <a:ea typeface="Calibri"/>
              <a:cs typeface="Calibri"/>
            </a:endParaRPr>
          </a:p>
        </p:txBody>
      </p:sp>
      <p:sp>
        <p:nvSpPr>
          <p:cNvPr id="6" name="TextBox 5">
            <a:extLst>
              <a:ext uri="{FF2B5EF4-FFF2-40B4-BE49-F238E27FC236}">
                <a16:creationId xmlns:a16="http://schemas.microsoft.com/office/drawing/2014/main" id="{F4FE1060-415D-231B-AFBD-674EDDAD8746}"/>
              </a:ext>
            </a:extLst>
          </p:cNvPr>
          <p:cNvSpPr txBox="1"/>
          <p:nvPr/>
        </p:nvSpPr>
        <p:spPr>
          <a:xfrm>
            <a:off x="8256373" y="2520779"/>
            <a:ext cx="2743200"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chemeClr val="accent1">
                    <a:lumMod val="76000"/>
                  </a:schemeClr>
                </a:solidFill>
              </a:rPr>
              <a:t>3.</a:t>
            </a:r>
            <a:r>
              <a:rPr lang="en-US" b="1" dirty="0"/>
              <a:t> </a:t>
            </a:r>
            <a:r>
              <a:rPr lang="en-US" b="1" dirty="0">
                <a:ea typeface="+mn-lt"/>
                <a:cs typeface="+mn-lt"/>
              </a:rPr>
              <a:t>Fire Safety Plan:</a:t>
            </a:r>
            <a:endParaRPr lang="en-US" b="1" dirty="0">
              <a:ea typeface="Calibri"/>
              <a:cs typeface="Calibri"/>
            </a:endParaRPr>
          </a:p>
          <a:p>
            <a:r>
              <a:rPr lang="en-US" dirty="0">
                <a:ea typeface="+mn-lt"/>
                <a:cs typeface="+mn-lt"/>
              </a:rPr>
              <a:t>I will create a comprehensive fire safety plan that includes evacuation procedures, fire extinguisher placement, and regular fire drills. This will be developed in accordance with local fire safety regulations.</a:t>
            </a:r>
            <a:endParaRPr lang="en-US" dirty="0">
              <a:ea typeface="Calibri"/>
              <a:cs typeface="Calibri"/>
            </a:endParaRPr>
          </a:p>
          <a:p>
            <a:endParaRPr lang="en-US" b="1" dirty="0">
              <a:ea typeface="Calibri"/>
              <a:cs typeface="Calibri"/>
            </a:endParaRPr>
          </a:p>
        </p:txBody>
      </p:sp>
    </p:spTree>
    <p:extLst>
      <p:ext uri="{BB962C8B-B14F-4D97-AF65-F5344CB8AC3E}">
        <p14:creationId xmlns:p14="http://schemas.microsoft.com/office/powerpoint/2010/main" val="729609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11756-8013-2207-D247-4D1D7EC58216}"/>
              </a:ext>
            </a:extLst>
          </p:cNvPr>
          <p:cNvSpPr>
            <a:spLocks noGrp="1"/>
          </p:cNvSpPr>
          <p:nvPr>
            <p:ph type="title"/>
          </p:nvPr>
        </p:nvSpPr>
        <p:spPr/>
        <p:txBody>
          <a:bodyPr/>
          <a:lstStyle/>
          <a:p>
            <a:r>
              <a:rPr lang="en-US" b="1">
                <a:ea typeface="+mj-lt"/>
                <a:cs typeface="+mj-lt"/>
              </a:rPr>
              <a:t>Security Measures Implementation</a:t>
            </a:r>
            <a:endParaRPr lang="en-US"/>
          </a:p>
        </p:txBody>
      </p:sp>
      <p:sp>
        <p:nvSpPr>
          <p:cNvPr id="3" name="Content Placeholder 2">
            <a:extLst>
              <a:ext uri="{FF2B5EF4-FFF2-40B4-BE49-F238E27FC236}">
                <a16:creationId xmlns:a16="http://schemas.microsoft.com/office/drawing/2014/main" id="{7CDDD895-8335-7145-4D41-BA5A2FE63B8A}"/>
              </a:ext>
            </a:extLst>
          </p:cNvPr>
          <p:cNvSpPr>
            <a:spLocks noGrp="1"/>
          </p:cNvSpPr>
          <p:nvPr>
            <p:ph sz="quarter" idx="13"/>
          </p:nvPr>
        </p:nvSpPr>
        <p:spPr/>
        <p:txBody>
          <a:bodyPr vert="horz" lIns="91440" tIns="45720" rIns="91440" bIns="45720" rtlCol="0" anchor="t">
            <a:normAutofit/>
          </a:bodyPr>
          <a:lstStyle/>
          <a:p>
            <a:r>
              <a:rPr lang="en-GB" b="1" dirty="0">
                <a:ea typeface="+mn-lt"/>
                <a:cs typeface="+mn-lt"/>
              </a:rPr>
              <a:t>Network Security:</a:t>
            </a:r>
            <a:endParaRPr lang="en-GB" dirty="0">
              <a:ea typeface="Calibri"/>
              <a:cs typeface="Calibri"/>
            </a:endParaRPr>
          </a:p>
          <a:p>
            <a:pPr marL="0" indent="0">
              <a:buNone/>
            </a:pPr>
            <a:r>
              <a:rPr lang="en-GB" dirty="0">
                <a:ea typeface="+mn-lt"/>
                <a:cs typeface="+mn-lt"/>
              </a:rPr>
              <a:t>I will work with a network security specialist (Jack </a:t>
            </a:r>
            <a:r>
              <a:rPr lang="en-GB" dirty="0" err="1">
                <a:ea typeface="+mn-lt"/>
                <a:cs typeface="+mn-lt"/>
              </a:rPr>
              <a:t>Jomes</a:t>
            </a:r>
            <a:r>
              <a:rPr lang="en-GB" dirty="0">
                <a:ea typeface="+mn-lt"/>
                <a:cs typeface="+mn-lt"/>
              </a:rPr>
              <a:t> - per the provided team) to implement a secure network infrastructure that includes firewalls, intrusion detection/prevention systems, and regular security audits.</a:t>
            </a:r>
            <a:endParaRPr lang="en-GB" dirty="0">
              <a:ea typeface="Calibri"/>
              <a:cs typeface="Calibri"/>
            </a:endParaRPr>
          </a:p>
          <a:p>
            <a:endParaRPr lang="en-GB" dirty="0">
              <a:ea typeface="Calibri"/>
              <a:cs typeface="Calibri"/>
            </a:endParaRPr>
          </a:p>
        </p:txBody>
      </p:sp>
      <p:sp>
        <p:nvSpPr>
          <p:cNvPr id="4" name="Content Placeholder 3">
            <a:extLst>
              <a:ext uri="{FF2B5EF4-FFF2-40B4-BE49-F238E27FC236}">
                <a16:creationId xmlns:a16="http://schemas.microsoft.com/office/drawing/2014/main" id="{F0887BD2-C9C1-D0ED-213C-49D28C0BAF01}"/>
              </a:ext>
            </a:extLst>
          </p:cNvPr>
          <p:cNvSpPr>
            <a:spLocks noGrp="1"/>
          </p:cNvSpPr>
          <p:nvPr>
            <p:ph sz="quarter" idx="14"/>
          </p:nvPr>
        </p:nvSpPr>
        <p:spPr>
          <a:xfrm>
            <a:off x="4291724" y="2024780"/>
            <a:ext cx="4894006" cy="4137189"/>
          </a:xfrm>
        </p:spPr>
        <p:txBody>
          <a:bodyPr vert="horz" lIns="91440" tIns="45720" rIns="91440" bIns="45720" rtlCol="0" anchor="t">
            <a:normAutofit/>
          </a:bodyPr>
          <a:lstStyle/>
          <a:p>
            <a:r>
              <a:rPr lang="en-GB" b="1" dirty="0">
                <a:solidFill>
                  <a:schemeClr val="accent1">
                    <a:lumMod val="76000"/>
                  </a:schemeClr>
                </a:solidFill>
                <a:ea typeface="+mn-lt"/>
                <a:cs typeface="+mn-lt"/>
              </a:rPr>
              <a:t>2.</a:t>
            </a:r>
            <a:r>
              <a:rPr lang="en-GB" b="1" dirty="0">
                <a:ea typeface="+mn-lt"/>
                <a:cs typeface="+mn-lt"/>
              </a:rPr>
              <a:t> Physical Security:</a:t>
            </a:r>
            <a:endParaRPr lang="en-US" dirty="0">
              <a:ea typeface="Calibri"/>
              <a:cs typeface="Calibri"/>
            </a:endParaRPr>
          </a:p>
          <a:p>
            <a:r>
              <a:rPr lang="en-GB" dirty="0">
                <a:ea typeface="+mn-lt"/>
                <a:cs typeface="+mn-lt"/>
              </a:rPr>
              <a:t>I will assess the need for access control systems (e.g., key cards, biometric scanners) to restrict access to sensitive areas, such as the server room and data storage areas."</a:t>
            </a:r>
            <a:endParaRPr lang="en-GB" dirty="0">
              <a:ea typeface="Calibri"/>
              <a:cs typeface="Calibri"/>
            </a:endParaRPr>
          </a:p>
          <a:p>
            <a:r>
              <a:rPr lang="en-GB" dirty="0">
                <a:ea typeface="+mn-lt"/>
                <a:cs typeface="+mn-lt"/>
              </a:rPr>
              <a:t>I will evaluate the need for security cameras to monitor entrances, exits, and other key areas.</a:t>
            </a:r>
            <a:endParaRPr lang="en-GB" dirty="0">
              <a:ea typeface="Calibri"/>
              <a:cs typeface="Calibri"/>
            </a:endParaRPr>
          </a:p>
          <a:p>
            <a:endParaRPr lang="en-GB" dirty="0">
              <a:ea typeface="Calibri"/>
              <a:cs typeface="Calibri"/>
            </a:endParaRPr>
          </a:p>
        </p:txBody>
      </p:sp>
      <p:sp>
        <p:nvSpPr>
          <p:cNvPr id="5" name="TextBox 4">
            <a:extLst>
              <a:ext uri="{FF2B5EF4-FFF2-40B4-BE49-F238E27FC236}">
                <a16:creationId xmlns:a16="http://schemas.microsoft.com/office/drawing/2014/main" id="{5DA7B470-6174-4BD4-B857-E6FC038EC7EF}"/>
              </a:ext>
            </a:extLst>
          </p:cNvPr>
          <p:cNvSpPr txBox="1"/>
          <p:nvPr/>
        </p:nvSpPr>
        <p:spPr>
          <a:xfrm>
            <a:off x="9323614" y="2021114"/>
            <a:ext cx="2743200"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dirty="0">
                <a:solidFill>
                  <a:schemeClr val="accent4">
                    <a:lumMod val="40000"/>
                    <a:lumOff val="60000"/>
                  </a:schemeClr>
                </a:solidFill>
                <a:ea typeface="Calibri"/>
                <a:cs typeface="Calibri"/>
              </a:rPr>
              <a:t>3. </a:t>
            </a:r>
            <a:r>
              <a:rPr lang="en-GB" b="1" dirty="0">
                <a:ea typeface="+mn-lt"/>
                <a:cs typeface="+mn-lt"/>
              </a:rPr>
              <a:t>Data Security</a:t>
            </a:r>
            <a:r>
              <a:rPr lang="en-GB" b="1" dirty="0">
                <a:solidFill>
                  <a:srgbClr val="7D303E"/>
                </a:solidFill>
                <a:ea typeface="+mn-lt"/>
                <a:cs typeface="+mn-lt"/>
              </a:rPr>
              <a:t>:</a:t>
            </a:r>
            <a:endParaRPr lang="en-US" dirty="0">
              <a:solidFill>
                <a:srgbClr val="000000"/>
              </a:solidFill>
              <a:ea typeface="Calibri"/>
              <a:cs typeface="Calibri"/>
            </a:endParaRPr>
          </a:p>
          <a:p>
            <a:r>
              <a:rPr lang="en-GB" dirty="0">
                <a:ea typeface="+mn-lt"/>
                <a:cs typeface="+mn-lt"/>
              </a:rPr>
              <a:t>I will implement data encryption policies to protect sensitive data at rest and in transit.</a:t>
            </a:r>
            <a:endParaRPr lang="en-GB" dirty="0">
              <a:ea typeface="Calibri"/>
              <a:cs typeface="Calibri"/>
            </a:endParaRPr>
          </a:p>
          <a:p>
            <a:r>
              <a:rPr lang="en-GB" dirty="0">
                <a:ea typeface="+mn-lt"/>
                <a:cs typeface="+mn-lt"/>
              </a:rPr>
              <a:t>I will establish a robust backup and disaster recovery plan to ensure business continuity in the event of a data loss or system failure.</a:t>
            </a:r>
            <a:endParaRPr lang="en-GB" dirty="0">
              <a:ea typeface="Calibri"/>
              <a:cs typeface="Calibri"/>
            </a:endParaRPr>
          </a:p>
          <a:p>
            <a:r>
              <a:rPr lang="en-GB" dirty="0">
                <a:ea typeface="+mn-lt"/>
                <a:cs typeface="+mn-lt"/>
              </a:rPr>
              <a:t>We will make sure that laptops are compliant with security standards.</a:t>
            </a:r>
            <a:endParaRPr lang="en-GB" dirty="0">
              <a:ea typeface="Calibri"/>
              <a:cs typeface="Calibri"/>
            </a:endParaRPr>
          </a:p>
          <a:p>
            <a:endParaRPr lang="en-GB" b="1" dirty="0">
              <a:solidFill>
                <a:srgbClr val="7D303E"/>
              </a:solidFill>
              <a:ea typeface="Calibri"/>
              <a:cs typeface="Calibri"/>
            </a:endParaRPr>
          </a:p>
        </p:txBody>
      </p:sp>
      <p:sp>
        <p:nvSpPr>
          <p:cNvPr id="6" name="Rectangle 5">
            <a:extLst>
              <a:ext uri="{FF2B5EF4-FFF2-40B4-BE49-F238E27FC236}">
                <a16:creationId xmlns:a16="http://schemas.microsoft.com/office/drawing/2014/main" id="{7251BA68-F631-48F5-A80D-FC168B793E3C}"/>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471219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1B31B-B606-4617-BD8F-FE61C107617B}"/>
              </a:ext>
            </a:extLst>
          </p:cNvPr>
          <p:cNvSpPr>
            <a:spLocks noGrp="1"/>
          </p:cNvSpPr>
          <p:nvPr>
            <p:ph type="title"/>
          </p:nvPr>
        </p:nvSpPr>
        <p:spPr>
          <a:xfrm>
            <a:off x="838200" y="222325"/>
            <a:ext cx="10515600" cy="1325880"/>
          </a:xfrm>
        </p:spPr>
        <p:txBody>
          <a:bodyPr/>
          <a:lstStyle/>
          <a:p>
            <a:r>
              <a:rPr lang="en-GB" sz="3200" b="0" i="0" u="none" strike="noStrike" dirty="0">
                <a:solidFill>
                  <a:srgbClr val="1F1F1F"/>
                </a:solidFill>
                <a:effectLst/>
                <a:latin typeface="Calibri" panose="020F0502020204030204" pitchFamily="34" charset="0"/>
              </a:rPr>
              <a:t>acceptable use policy (</a:t>
            </a:r>
            <a:r>
              <a:rPr lang="en-GB" sz="3200" b="0" i="0" u="none" strike="noStrike" dirty="0" err="1">
                <a:solidFill>
                  <a:srgbClr val="1F1F1F"/>
                </a:solidFill>
                <a:effectLst/>
                <a:latin typeface="Calibri" panose="020F0502020204030204" pitchFamily="34" charset="0"/>
              </a:rPr>
              <a:t>aup</a:t>
            </a:r>
            <a:r>
              <a:rPr lang="en-GB" sz="3200" b="0" i="0" u="none" strike="noStrike" dirty="0">
                <a:solidFill>
                  <a:srgbClr val="1F1F1F"/>
                </a:solidFill>
                <a:effectLst/>
                <a:latin typeface="Calibri" panose="020F0502020204030204" pitchFamily="34" charset="0"/>
              </a:rPr>
              <a:t>)</a:t>
            </a:r>
            <a:endParaRPr lang="en-GB" dirty="0"/>
          </a:p>
        </p:txBody>
      </p:sp>
      <p:sp>
        <p:nvSpPr>
          <p:cNvPr id="3" name="Content Placeholder 2">
            <a:extLst>
              <a:ext uri="{FF2B5EF4-FFF2-40B4-BE49-F238E27FC236}">
                <a16:creationId xmlns:a16="http://schemas.microsoft.com/office/drawing/2014/main" id="{F316E29D-710A-4CF6-B7D9-622D64D3D089}"/>
              </a:ext>
            </a:extLst>
          </p:cNvPr>
          <p:cNvSpPr>
            <a:spLocks noGrp="1"/>
          </p:cNvSpPr>
          <p:nvPr>
            <p:ph sz="quarter" idx="13"/>
          </p:nvPr>
        </p:nvSpPr>
        <p:spPr>
          <a:xfrm>
            <a:off x="838200" y="2024781"/>
            <a:ext cx="3375212" cy="4137189"/>
          </a:xfrm>
        </p:spPr>
        <p:txBody>
          <a:bodyPr/>
          <a:lstStyle/>
          <a:p>
            <a:r>
              <a:rPr lang="en-GB" sz="1800" b="0" i="0" u="none" strike="noStrike" dirty="0">
                <a:solidFill>
                  <a:srgbClr val="1F1F1F"/>
                </a:solidFill>
                <a:effectLst/>
                <a:latin typeface="Calibri" panose="020F0502020204030204" pitchFamily="34" charset="0"/>
              </a:rPr>
              <a:t>An acceptable use policy (AUP) (also acceptable usage policy or fair use policy (FUP)) is a set of rules applied by the owner, creator, possessor or administrator of a computer network, website, or service that restricts the ways in which the network, website or system may be used and sets guidelines as to how it</a:t>
            </a:r>
            <a:r>
              <a:rPr lang="en-GB" sz="1800" b="0" i="0" dirty="0">
                <a:solidFill>
                  <a:srgbClr val="000000"/>
                </a:solidFill>
                <a:effectLst/>
                <a:latin typeface="Calibri" panose="020F0502020204030204" pitchFamily="34" charset="0"/>
              </a:rPr>
              <a:t>​</a:t>
            </a:r>
            <a:endParaRPr lang="en-GB" b="0" i="0" dirty="0">
              <a:solidFill>
                <a:srgbClr val="000000"/>
              </a:solidFill>
              <a:effectLst/>
              <a:latin typeface="Arial" panose="020B0604020202020204" pitchFamily="34" charset="0"/>
            </a:endParaRPr>
          </a:p>
          <a:p>
            <a:endParaRPr lang="en-GB" dirty="0"/>
          </a:p>
        </p:txBody>
      </p:sp>
      <p:sp>
        <p:nvSpPr>
          <p:cNvPr id="4" name="Content Placeholder 3">
            <a:extLst>
              <a:ext uri="{FF2B5EF4-FFF2-40B4-BE49-F238E27FC236}">
                <a16:creationId xmlns:a16="http://schemas.microsoft.com/office/drawing/2014/main" id="{A1E6E12F-1535-4D7E-B5F9-22D0858CD06C}"/>
              </a:ext>
            </a:extLst>
          </p:cNvPr>
          <p:cNvSpPr>
            <a:spLocks noGrp="1"/>
          </p:cNvSpPr>
          <p:nvPr>
            <p:ph sz="quarter" idx="14"/>
          </p:nvPr>
        </p:nvSpPr>
        <p:spPr/>
        <p:txBody>
          <a:bodyPr/>
          <a:lstStyle/>
          <a:p>
            <a:r>
              <a:rPr lang="en-GB" b="0" i="0" dirty="0">
                <a:solidFill>
                  <a:srgbClr val="1F1F1F"/>
                </a:solidFill>
                <a:effectLst/>
                <a:latin typeface="Google Sans"/>
              </a:rPr>
              <a:t>Equally, AUPs ensure the organization and its employees comply with relevant laws and regulations, reducing the risk of legal action related to technology use and explicitly prohibiting illegal activities such as downloading pirated content or deleting messages exchanged between regulated employees.</a:t>
            </a:r>
            <a:endParaRPr lang="en-GB" dirty="0"/>
          </a:p>
        </p:txBody>
      </p:sp>
      <p:sp>
        <p:nvSpPr>
          <p:cNvPr id="5" name="Rectangle 4">
            <a:extLst>
              <a:ext uri="{FF2B5EF4-FFF2-40B4-BE49-F238E27FC236}">
                <a16:creationId xmlns:a16="http://schemas.microsoft.com/office/drawing/2014/main" id="{A5E5C739-C840-4121-AFBC-10A1ECBD9A07}"/>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TextBox 6">
            <a:extLst>
              <a:ext uri="{FF2B5EF4-FFF2-40B4-BE49-F238E27FC236}">
                <a16:creationId xmlns:a16="http://schemas.microsoft.com/office/drawing/2014/main" id="{48F2F18E-2F7B-4F40-B6C5-4410C7D9B71A}"/>
              </a:ext>
            </a:extLst>
          </p:cNvPr>
          <p:cNvSpPr txBox="1"/>
          <p:nvPr/>
        </p:nvSpPr>
        <p:spPr>
          <a:xfrm>
            <a:off x="6382870" y="3853645"/>
            <a:ext cx="5674659" cy="2308324"/>
          </a:xfrm>
          <a:prstGeom prst="rect">
            <a:avLst/>
          </a:prstGeom>
          <a:noFill/>
        </p:spPr>
        <p:txBody>
          <a:bodyPr wrap="square">
            <a:spAutoFit/>
          </a:bodyPr>
          <a:lstStyle/>
          <a:p>
            <a:pPr algn="l"/>
            <a:r>
              <a:rPr lang="en-GB" b="0" i="0" dirty="0">
                <a:solidFill>
                  <a:srgbClr val="1F1F1F"/>
                </a:solidFill>
                <a:effectLst/>
                <a:latin typeface="Google Sans"/>
              </a:rPr>
              <a:t>AUPs educate employees. </a:t>
            </a:r>
          </a:p>
          <a:p>
            <a:pPr algn="l"/>
            <a:r>
              <a:rPr lang="en-GB" b="0" i="0" dirty="0">
                <a:solidFill>
                  <a:srgbClr val="1F1F1F"/>
                </a:solidFill>
                <a:effectLst/>
                <a:latin typeface="Google Sans"/>
              </a:rPr>
              <a:t>AUPs stress that network security is critical.</a:t>
            </a:r>
          </a:p>
          <a:p>
            <a:pPr algn="l"/>
            <a:r>
              <a:rPr lang="en-GB" b="0" i="0" dirty="0">
                <a:solidFill>
                  <a:srgbClr val="1F1F1F"/>
                </a:solidFill>
                <a:effectLst/>
                <a:latin typeface="Google Sans"/>
              </a:rPr>
              <a:t>AUPs can improve employee productivity.</a:t>
            </a:r>
          </a:p>
          <a:p>
            <a:pPr algn="l"/>
            <a:r>
              <a:rPr lang="en-GB" b="0" i="0" dirty="0">
                <a:solidFill>
                  <a:srgbClr val="1F1F1F"/>
                </a:solidFill>
                <a:effectLst/>
                <a:latin typeface="Google Sans"/>
              </a:rPr>
              <a:t>AUPs help with legal compliance.</a:t>
            </a:r>
          </a:p>
          <a:p>
            <a:pPr algn="l"/>
            <a:r>
              <a:rPr lang="en-GB" b="0" i="0" dirty="0">
                <a:solidFill>
                  <a:srgbClr val="1F1F1F"/>
                </a:solidFill>
                <a:effectLst/>
                <a:latin typeface="Google Sans"/>
              </a:rPr>
              <a:t>AUPs protect the business.</a:t>
            </a:r>
          </a:p>
          <a:p>
            <a:pPr algn="l"/>
            <a:r>
              <a:rPr lang="en-GB" dirty="0">
                <a:solidFill>
                  <a:srgbClr val="1F1F1F"/>
                </a:solidFill>
                <a:latin typeface="Google Sans"/>
              </a:rPr>
              <a:t>A</a:t>
            </a:r>
            <a:r>
              <a:rPr lang="en-GB" b="0" i="0" dirty="0">
                <a:solidFill>
                  <a:srgbClr val="1F1F1F"/>
                </a:solidFill>
                <a:effectLst/>
                <a:latin typeface="Google Sans"/>
              </a:rPr>
              <a:t>UPs can help control data backup costs.</a:t>
            </a:r>
          </a:p>
          <a:p>
            <a:pPr algn="l"/>
            <a:r>
              <a:rPr lang="en-GB" b="0" i="0" dirty="0">
                <a:solidFill>
                  <a:srgbClr val="1F1F1F"/>
                </a:solidFill>
                <a:effectLst/>
                <a:latin typeface="Google Sans"/>
              </a:rPr>
              <a:t>AUPs limit company liability. </a:t>
            </a:r>
          </a:p>
          <a:p>
            <a:pPr algn="l"/>
            <a:r>
              <a:rPr lang="en-GB" b="0" i="0" dirty="0">
                <a:solidFill>
                  <a:srgbClr val="1F1F1F"/>
                </a:solidFill>
                <a:effectLst/>
                <a:latin typeface="Google Sans"/>
              </a:rPr>
              <a:t>AUPs counter potential insider threats.</a:t>
            </a:r>
          </a:p>
        </p:txBody>
      </p:sp>
    </p:spTree>
    <p:extLst>
      <p:ext uri="{BB962C8B-B14F-4D97-AF65-F5344CB8AC3E}">
        <p14:creationId xmlns:p14="http://schemas.microsoft.com/office/powerpoint/2010/main" val="945336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1B31B-B606-4617-BD8F-FE61C107617B}"/>
              </a:ext>
            </a:extLst>
          </p:cNvPr>
          <p:cNvSpPr>
            <a:spLocks noGrp="1"/>
          </p:cNvSpPr>
          <p:nvPr>
            <p:ph type="title"/>
          </p:nvPr>
        </p:nvSpPr>
        <p:spPr>
          <a:xfrm>
            <a:off x="838200" y="222325"/>
            <a:ext cx="10515600" cy="1325880"/>
          </a:xfrm>
        </p:spPr>
        <p:txBody>
          <a:bodyPr/>
          <a:lstStyle/>
          <a:p>
            <a:r>
              <a:rPr lang="en-GB" b="1" i="0" u="none" strike="noStrike" dirty="0">
                <a:solidFill>
                  <a:srgbClr val="000000"/>
                </a:solidFill>
                <a:effectLst/>
                <a:latin typeface="Calibri Light" panose="020F0302020204030204" pitchFamily="34" charset="0"/>
              </a:rPr>
              <a:t>Work from home (WFH)</a:t>
            </a:r>
            <a:endParaRPr lang="en-GB" b="1" dirty="0"/>
          </a:p>
        </p:txBody>
      </p:sp>
      <p:sp>
        <p:nvSpPr>
          <p:cNvPr id="3" name="Content Placeholder 2">
            <a:extLst>
              <a:ext uri="{FF2B5EF4-FFF2-40B4-BE49-F238E27FC236}">
                <a16:creationId xmlns:a16="http://schemas.microsoft.com/office/drawing/2014/main" id="{F316E29D-710A-4CF6-B7D9-622D64D3D089}"/>
              </a:ext>
            </a:extLst>
          </p:cNvPr>
          <p:cNvSpPr>
            <a:spLocks noGrp="1"/>
          </p:cNvSpPr>
          <p:nvPr>
            <p:ph sz="quarter" idx="13"/>
          </p:nvPr>
        </p:nvSpPr>
        <p:spPr>
          <a:xfrm>
            <a:off x="838200" y="2024781"/>
            <a:ext cx="3375212" cy="4137189"/>
          </a:xfrm>
        </p:spPr>
        <p:txBody>
          <a:bodyPr/>
          <a:lstStyle/>
          <a:p>
            <a:r>
              <a:rPr lang="en-GB" sz="1800" b="0" i="0" u="none" strike="noStrike" dirty="0">
                <a:solidFill>
                  <a:srgbClr val="474747"/>
                </a:solidFill>
                <a:effectLst/>
                <a:latin typeface="Calibri" panose="020F0502020204030204" pitchFamily="34" charset="0"/>
              </a:rPr>
              <a:t>A work-from-home (WFH) policy has become a must-have for companies as more employees seek remote work opportunities. Put simply, a work-from-home policy is </a:t>
            </a:r>
            <a:r>
              <a:rPr lang="en-GB" sz="1800" b="0" i="0" u="none" strike="noStrike" dirty="0">
                <a:solidFill>
                  <a:srgbClr val="040C28"/>
                </a:solidFill>
                <a:effectLst/>
                <a:latin typeface="Calibri" panose="020F0502020204030204" pitchFamily="34" charset="0"/>
              </a:rPr>
              <a:t>a formal agreement that provides guidelines for employees working outside a company's office</a:t>
            </a:r>
            <a:r>
              <a:rPr lang="en-GB" sz="1800" b="0" i="0" u="none" strike="noStrike" dirty="0">
                <a:solidFill>
                  <a:srgbClr val="474747"/>
                </a:solidFill>
                <a:effectLst/>
                <a:latin typeface="Calibri" panose="020F0502020204030204" pitchFamily="34" charset="0"/>
              </a:rPr>
              <a:t>.</a:t>
            </a:r>
            <a:endParaRPr lang="en-GB" dirty="0"/>
          </a:p>
        </p:txBody>
      </p:sp>
      <p:sp>
        <p:nvSpPr>
          <p:cNvPr id="4" name="Content Placeholder 3">
            <a:extLst>
              <a:ext uri="{FF2B5EF4-FFF2-40B4-BE49-F238E27FC236}">
                <a16:creationId xmlns:a16="http://schemas.microsoft.com/office/drawing/2014/main" id="{A1E6E12F-1535-4D7E-B5F9-22D0858CD06C}"/>
              </a:ext>
            </a:extLst>
          </p:cNvPr>
          <p:cNvSpPr>
            <a:spLocks noGrp="1"/>
          </p:cNvSpPr>
          <p:nvPr>
            <p:ph sz="quarter" idx="14"/>
          </p:nvPr>
        </p:nvSpPr>
        <p:spPr/>
        <p:txBody>
          <a:bodyPr/>
          <a:lstStyle/>
          <a:p>
            <a:pPr algn="l" rtl="0" fontAlgn="base">
              <a:buFont typeface="Arial" panose="020B0604020202020204" pitchFamily="34" charset="0"/>
              <a:buChar char="•"/>
            </a:pPr>
            <a:r>
              <a:rPr lang="en-GB" sz="1800" b="0" i="0" u="none" strike="noStrike" dirty="0">
                <a:solidFill>
                  <a:srgbClr val="474747"/>
                </a:solidFill>
                <a:effectLst/>
                <a:latin typeface="Calibri" panose="020F0502020204030204" pitchFamily="34" charset="0"/>
              </a:rPr>
              <a:t>The policy should also </a:t>
            </a:r>
            <a:r>
              <a:rPr lang="en-GB" sz="1800" b="0" i="0" u="none" strike="noStrike" dirty="0">
                <a:solidFill>
                  <a:srgbClr val="040C28"/>
                </a:solidFill>
                <a:effectLst/>
                <a:latin typeface="Calibri" panose="020F0502020204030204" pitchFamily="34" charset="0"/>
              </a:rPr>
              <a:t>outline the working hours you expect from anyone working from home</a:t>
            </a:r>
            <a:r>
              <a:rPr lang="en-GB" sz="1800" b="0" i="0" u="none" strike="noStrike" dirty="0">
                <a:solidFill>
                  <a:srgbClr val="474747"/>
                </a:solidFill>
                <a:effectLst/>
                <a:latin typeface="Calibri" panose="020F0502020204030204" pitchFamily="34" charset="0"/>
              </a:rPr>
              <a:t>, which is why it's so important to be able to monitor performance.</a:t>
            </a:r>
            <a:r>
              <a:rPr lang="en-GB" sz="1800" b="0" i="0" dirty="0">
                <a:solidFill>
                  <a:srgbClr val="000000"/>
                </a:solidFill>
                <a:effectLst/>
                <a:latin typeface="Calibri" panose="020F0502020204030204" pitchFamily="34" charset="0"/>
              </a:rPr>
              <a:t>​</a:t>
            </a:r>
            <a:endParaRPr lang="en-GB" b="0" i="0" dirty="0">
              <a:solidFill>
                <a:srgbClr val="000000"/>
              </a:solidFill>
              <a:effectLst/>
              <a:latin typeface="Arial" panose="020B0604020202020204" pitchFamily="34" charset="0"/>
            </a:endParaRPr>
          </a:p>
        </p:txBody>
      </p:sp>
      <p:sp>
        <p:nvSpPr>
          <p:cNvPr id="5" name="Rectangle 4">
            <a:extLst>
              <a:ext uri="{FF2B5EF4-FFF2-40B4-BE49-F238E27FC236}">
                <a16:creationId xmlns:a16="http://schemas.microsoft.com/office/drawing/2014/main" id="{A5E5C739-C840-4121-AFBC-10A1ECBD9A07}"/>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TextBox 6">
            <a:extLst>
              <a:ext uri="{FF2B5EF4-FFF2-40B4-BE49-F238E27FC236}">
                <a16:creationId xmlns:a16="http://schemas.microsoft.com/office/drawing/2014/main" id="{48F2F18E-2F7B-4F40-B6C5-4410C7D9B71A}"/>
              </a:ext>
            </a:extLst>
          </p:cNvPr>
          <p:cNvSpPr txBox="1"/>
          <p:nvPr/>
        </p:nvSpPr>
        <p:spPr>
          <a:xfrm>
            <a:off x="6382870" y="3853645"/>
            <a:ext cx="5674659" cy="1477328"/>
          </a:xfrm>
          <a:prstGeom prst="rect">
            <a:avLst/>
          </a:prstGeom>
          <a:noFill/>
        </p:spPr>
        <p:txBody>
          <a:bodyPr wrap="square">
            <a:spAutoFit/>
          </a:bodyPr>
          <a:lstStyle/>
          <a:p>
            <a:pPr algn="l"/>
            <a:r>
              <a:rPr lang="en-GB" b="0" i="0" dirty="0">
                <a:solidFill>
                  <a:srgbClr val="1F1F1F"/>
                </a:solidFill>
                <a:effectLst/>
                <a:latin typeface="Google Sans"/>
              </a:rPr>
              <a:t>Allowing employees to work from home can provide significant advantages, including </a:t>
            </a:r>
            <a:r>
              <a:rPr lang="en-GB" b="0" i="0" dirty="0">
                <a:solidFill>
                  <a:srgbClr val="040C28"/>
                </a:solidFill>
                <a:effectLst/>
                <a:latin typeface="Google Sans"/>
              </a:rPr>
              <a:t>higher job satisfaction, better engagement and increased productivity</a:t>
            </a:r>
            <a:r>
              <a:rPr lang="en-GB" b="0" i="0" dirty="0">
                <a:solidFill>
                  <a:srgbClr val="1F1F1F"/>
                </a:solidFill>
                <a:effectLst/>
                <a:latin typeface="Google Sans"/>
              </a:rPr>
              <a:t>. However, it requires establishing rules, choosing the right communication tools and setting boundaries.</a:t>
            </a:r>
          </a:p>
        </p:txBody>
      </p:sp>
    </p:spTree>
    <p:extLst>
      <p:ext uri="{BB962C8B-B14F-4D97-AF65-F5344CB8AC3E}">
        <p14:creationId xmlns:p14="http://schemas.microsoft.com/office/powerpoint/2010/main" val="11346618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vert="horz" lIns="91440" tIns="45720" rIns="91440" bIns="45720" rtlCol="0" anchor="t">
            <a:normAutofit/>
          </a:bodyPr>
          <a:lstStyle/>
          <a:p>
            <a:r>
              <a:rPr lang="en-US"/>
              <a:t>Martin Petik</a:t>
            </a:r>
            <a:endParaRPr lang="en-US" dirty="0"/>
          </a:p>
          <a:p>
            <a:r>
              <a:rPr lang="en-US" dirty="0">
                <a:ea typeface="Calibri"/>
                <a:cs typeface="Calibri"/>
              </a:rPr>
              <a:t>279832</a:t>
            </a:r>
            <a:endParaRPr lang="en-US" dirty="0"/>
          </a:p>
          <a:p>
            <a:r>
              <a:rPr lang="en-US"/>
              <a:t>279832@student.calderdale.ac.uk</a:t>
            </a:r>
            <a:endParaRPr lang="en-US">
              <a:ea typeface="Calibri"/>
              <a:cs typeface="Calibri"/>
            </a:endParaRPr>
          </a:p>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ea typeface="+mj-lt"/>
                <a:cs typeface="+mj-lt"/>
              </a:rPr>
              <a:t>Investing in Success: Why me is the Right Choice for </a:t>
            </a:r>
            <a:r>
              <a:rPr lang="en-US" dirty="0" err="1">
                <a:ea typeface="+mj-lt"/>
                <a:cs typeface="+mj-lt"/>
              </a:rPr>
              <a:t>Caldafax</a:t>
            </a:r>
            <a:r>
              <a:rPr lang="en-US" dirty="0">
                <a:ea typeface="+mj-lt"/>
                <a:cs typeface="+mj-lt"/>
              </a:rPr>
              <a:t> Products Ltd.</a:t>
            </a:r>
            <a:endParaRPr lang="en-US" dirty="0"/>
          </a:p>
        </p:txBody>
      </p:sp>
    </p:spTree>
    <p:extLst>
      <p:ext uri="{BB962C8B-B14F-4D97-AF65-F5344CB8AC3E}">
        <p14:creationId xmlns:p14="http://schemas.microsoft.com/office/powerpoint/2010/main" val="639264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7469959" y="284843"/>
            <a:ext cx="4057034" cy="650821"/>
          </a:xfrm>
          <a:noFill/>
        </p:spPr>
        <p:txBody>
          <a:bodyPr anchor="b">
            <a:noAutofit/>
          </a:bodyPr>
          <a:lstStyle/>
          <a:p>
            <a:r>
              <a:rPr lang="en-US" sz="1800" b="1" dirty="0">
                <a:latin typeface="Calibri"/>
                <a:ea typeface="Calibri"/>
                <a:cs typeface="Calibri"/>
              </a:rPr>
              <a:t>The "Hook" - Focus on Efficiency and Budget</a:t>
            </a:r>
            <a:endParaRPr lang="en-US" dirty="0"/>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1668" y="281214"/>
            <a:ext cx="5915479" cy="6576786"/>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5908450" y="1441645"/>
            <a:ext cx="6379561" cy="4460820"/>
          </a:xfrm>
          <a:noFill/>
        </p:spPr>
        <p:txBody>
          <a:bodyPr anchor="t">
            <a:normAutofit fontScale="92500" lnSpcReduction="10000"/>
          </a:bodyPr>
          <a:lstStyle/>
          <a:p>
            <a:r>
              <a:rPr lang="en-US" sz="1500" dirty="0">
                <a:ea typeface="+mn-lt"/>
                <a:cs typeface="+mn-lt"/>
              </a:rPr>
              <a:t>With a proven track record in IT project management, hardware sourcing, and premises configuration, I am confident I can efficiently and effectively manage the setup of </a:t>
            </a:r>
            <a:r>
              <a:rPr lang="en-US" sz="1500" dirty="0" err="1">
                <a:ea typeface="+mn-lt"/>
                <a:cs typeface="+mn-lt"/>
              </a:rPr>
              <a:t>Caldafax</a:t>
            </a:r>
            <a:r>
              <a:rPr lang="en-US" sz="1500" dirty="0">
                <a:ea typeface="+mn-lt"/>
                <a:cs typeface="+mn-lt"/>
              </a:rPr>
              <a:t> Products Ltd.'s new premises within the specified budget and timeframe, leveraging a skilled team to ensure a smooth transition."</a:t>
            </a:r>
            <a:endParaRPr lang="en-US" sz="1500" dirty="0">
              <a:ea typeface="Calibri"/>
              <a:cs typeface="Calibri"/>
            </a:endParaRPr>
          </a:p>
          <a:p>
            <a:pPr marL="285750" indent="-285750">
              <a:buFont typeface="Arial,Sans-Serif"/>
              <a:buChar char="•"/>
            </a:pPr>
            <a:r>
              <a:rPr lang="en-US" sz="1500" dirty="0">
                <a:ea typeface="+mn-lt"/>
                <a:cs typeface="+mn-lt"/>
              </a:rPr>
              <a:t>Successfully managed IT projects with budgets ranging from £100K to £23,487.22</a:t>
            </a:r>
            <a:r>
              <a:rPr lang="en-US" sz="1500" dirty="0">
                <a:latin typeface="Calibri"/>
                <a:ea typeface="+mn-lt"/>
                <a:cs typeface="+mn-lt"/>
              </a:rPr>
              <a:t>,</a:t>
            </a:r>
            <a:r>
              <a:rPr lang="en-US" sz="1500" dirty="0">
                <a:ea typeface="+mn-lt"/>
                <a:cs typeface="+mn-lt"/>
              </a:rPr>
              <a:t> consistently delivering on time and under budget.</a:t>
            </a:r>
            <a:endParaRPr lang="en-US" sz="1500" dirty="0">
              <a:ea typeface="Calibri"/>
              <a:cs typeface="Calibri"/>
            </a:endParaRPr>
          </a:p>
          <a:p>
            <a:pPr marL="285750" indent="-285750">
              <a:buFont typeface="Arial,Sans-Serif"/>
              <a:buChar char="•"/>
            </a:pPr>
            <a:r>
              <a:rPr lang="en-US" sz="1500" dirty="0">
                <a:ea typeface="+mn-lt"/>
                <a:cs typeface="+mn-lt"/>
              </a:rPr>
              <a:t>Experienced in sourcing and configuring hardware for diverse user needs, optimizing performance and cost-effectiveness.</a:t>
            </a:r>
          </a:p>
          <a:p>
            <a:pPr marL="285750" indent="-285750">
              <a:buFont typeface="Arial"/>
              <a:buChar char="•"/>
            </a:pPr>
            <a:endParaRPr lang="en-US" sz="1500" dirty="0">
              <a:ea typeface="Calibri"/>
              <a:cs typeface="Calibri"/>
            </a:endParaRPr>
          </a:p>
          <a:p>
            <a:pPr marL="285750" indent="-285750">
              <a:buFont typeface="Arial"/>
              <a:buChar char="•"/>
            </a:pPr>
            <a:endParaRPr lang="en-US" dirty="0">
              <a:ea typeface="Calibri"/>
              <a:cs typeface="Calibri"/>
            </a:endParaRPr>
          </a:p>
        </p:txBody>
      </p:sp>
    </p:spTree>
    <p:extLst>
      <p:ext uri="{BB962C8B-B14F-4D97-AF65-F5344CB8AC3E}">
        <p14:creationId xmlns:p14="http://schemas.microsoft.com/office/powerpoint/2010/main" val="1672017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407087" y="102973"/>
            <a:ext cx="5117736" cy="1706193"/>
          </a:xfrm>
          <a:noFill/>
        </p:spPr>
        <p:txBody>
          <a:bodyPr>
            <a:noAutofit/>
          </a:bodyPr>
          <a:lstStyle/>
          <a:p>
            <a:r>
              <a:rPr lang="en-US">
                <a:ea typeface="+mj-lt"/>
                <a:cs typeface="+mj-lt"/>
              </a:rPr>
              <a:t>Understanding the Scope: Key Requirements for a Successful Launch</a:t>
            </a:r>
            <a:endParaRPr lang="en-US"/>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3" name="TextBox 2">
            <a:extLst>
              <a:ext uri="{FF2B5EF4-FFF2-40B4-BE49-F238E27FC236}">
                <a16:creationId xmlns:a16="http://schemas.microsoft.com/office/drawing/2014/main" id="{8645DE7D-9DC0-30FF-E3B1-D9502C49B0D8}"/>
              </a:ext>
            </a:extLst>
          </p:cNvPr>
          <p:cNvSpPr txBox="1"/>
          <p:nvPr/>
        </p:nvSpPr>
        <p:spPr>
          <a:xfrm>
            <a:off x="245075" y="1542535"/>
            <a:ext cx="5986849"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742950" lvl="1" indent="-285750">
              <a:buFont typeface="Arial"/>
              <a:buChar char="•"/>
            </a:pPr>
            <a:endParaRPr lang="en-US"/>
          </a:p>
          <a:p>
            <a:r>
              <a:rPr lang="en-US">
                <a:ea typeface="+mn-lt"/>
                <a:cs typeface="+mn-lt"/>
              </a:rPr>
              <a:t>I understand that Caldafax Products Ltd. needs to create a functional and productive workspace for 33 employees in a 70m x 30m mill floor space within 6 weeks and a budget of £100k. The key challenges include:</a:t>
            </a:r>
            <a:endParaRPr lang="en-US">
              <a:ea typeface="Calibri"/>
              <a:cs typeface="Calibri"/>
            </a:endParaRPr>
          </a:p>
          <a:p>
            <a:endParaRPr lang="en-US" dirty="0">
              <a:ea typeface="+mn-lt"/>
              <a:cs typeface="+mn-lt"/>
            </a:endParaRPr>
          </a:p>
          <a:p>
            <a:pPr marL="742950" lvl="1" indent="-285750">
              <a:buFont typeface="Arial"/>
              <a:buChar char="•"/>
            </a:pPr>
            <a:r>
              <a:rPr lang="en-US">
                <a:ea typeface="+mn-lt"/>
                <a:cs typeface="+mn-lt"/>
              </a:rPr>
              <a:t>Optimizing space utilization while accommodating different team needs (R&amp;D, Design, Sales, Admin).</a:t>
            </a:r>
            <a:endParaRPr lang="en-US"/>
          </a:p>
          <a:p>
            <a:pPr marL="742950" lvl="1" indent="-285750">
              <a:buFont typeface="Arial"/>
              <a:buChar char="•"/>
            </a:pPr>
            <a:r>
              <a:rPr lang="en-US">
                <a:ea typeface="+mn-lt"/>
                <a:cs typeface="+mn-lt"/>
              </a:rPr>
              <a:t>Sourcing reliable and cost-effective hardware and furniture.</a:t>
            </a:r>
            <a:endParaRPr lang="en-US"/>
          </a:p>
          <a:p>
            <a:pPr marL="742950" lvl="1" indent="-285750">
              <a:buFont typeface="Arial"/>
              <a:buChar char="•"/>
            </a:pPr>
            <a:r>
              <a:rPr lang="en-US">
                <a:ea typeface="+mn-lt"/>
                <a:cs typeface="+mn-lt"/>
              </a:rPr>
              <a:t>Creating relevant compliance documents and ensuring a secure and safe environment.</a:t>
            </a:r>
          </a:p>
          <a:p>
            <a:pPr marL="742950" lvl="1" indent="-285750">
              <a:buFont typeface="Arial"/>
              <a:buChar char="•"/>
            </a:pPr>
            <a:r>
              <a:rPr lang="en-US">
                <a:ea typeface="+mn-lt"/>
                <a:cs typeface="+mn-lt"/>
              </a:rPr>
              <a:t>Coordinating a team of specialists to meet the tight deadline.</a:t>
            </a:r>
          </a:p>
          <a:p>
            <a:pPr marL="742950" lvl="1" indent="-285750">
              <a:buFont typeface="Arial"/>
              <a:buChar char="•"/>
            </a:pPr>
            <a:endParaRPr lang="en-US" dirty="0">
              <a:ea typeface="+mn-lt"/>
              <a:cs typeface="+mn-lt"/>
            </a:endParaRPr>
          </a:p>
          <a:p>
            <a:pPr marL="742950" lvl="1" indent="-285750">
              <a:buFont typeface="Arial"/>
              <a:buChar char="•"/>
            </a:pPr>
            <a:r>
              <a:rPr lang="en-US" b="1">
                <a:ea typeface="+mn-lt"/>
                <a:cs typeface="+mn-lt"/>
              </a:rPr>
              <a:t>Visual:</a:t>
            </a:r>
            <a:r>
              <a:rPr lang="en-US">
                <a:ea typeface="+mn-lt"/>
                <a:cs typeface="+mn-lt"/>
              </a:rPr>
              <a:t> A simplified floor plan of the mill floor space, highlighting the locations of different departments and key areas.</a:t>
            </a:r>
            <a:endParaRPr lang="en-US"/>
          </a:p>
          <a:p>
            <a:pPr marL="0" lvl="1"/>
            <a:endParaRPr lang="en-US" dirty="0">
              <a:ea typeface="Calibri"/>
              <a:cs typeface="Calibri"/>
            </a:endParaRPr>
          </a:p>
        </p:txBody>
      </p:sp>
    </p:spTree>
    <p:extLst>
      <p:ext uri="{BB962C8B-B14F-4D97-AF65-F5344CB8AC3E}">
        <p14:creationId xmlns:p14="http://schemas.microsoft.com/office/powerpoint/2010/main" val="3930438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1710354"/>
          </a:xfrm>
          <a:noFill/>
        </p:spPr>
        <p:txBody>
          <a:bodyPr anchor="ctr"/>
          <a:lstStyle/>
          <a:p>
            <a:r>
              <a:rPr lang="en-US" b="1">
                <a:ea typeface="+mj-lt"/>
                <a:cs typeface="+mj-lt"/>
              </a:rPr>
              <a:t>Project Management Methodology </a:t>
            </a:r>
            <a:endParaRPr lang="en-US">
              <a:ea typeface="+mj-lt"/>
              <a:cs typeface="+mj-lt"/>
            </a:endParaRP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2286000"/>
            <a:ext cx="6241650" cy="3474720"/>
          </a:xfrm>
          <a:noFill/>
        </p:spPr>
        <p:txBody>
          <a:bodyPr vert="horz" lIns="91440" tIns="45720" rIns="91440" bIns="45720" rtlCol="0" anchor="t">
            <a:normAutofit fontScale="92500" lnSpcReduction="20000"/>
          </a:bodyPr>
          <a:lstStyle/>
          <a:p>
            <a:pPr lvl="1">
              <a:lnSpc>
                <a:spcPct val="100000"/>
              </a:lnSpc>
              <a:spcBef>
                <a:spcPts val="0"/>
              </a:spcBef>
              <a:spcAft>
                <a:spcPts val="0"/>
              </a:spcAft>
            </a:pPr>
            <a:endParaRPr lang="en-US" dirty="0">
              <a:ea typeface="Calibri"/>
              <a:cs typeface="Calibri"/>
            </a:endParaRPr>
          </a:p>
          <a:p>
            <a:pPr marL="0" lvl="1" indent="0">
              <a:lnSpc>
                <a:spcPct val="100000"/>
              </a:lnSpc>
              <a:spcBef>
                <a:spcPts val="0"/>
              </a:spcBef>
              <a:spcAft>
                <a:spcPts val="0"/>
              </a:spcAft>
              <a:buNone/>
            </a:pPr>
            <a:r>
              <a:rPr lang="en-US"/>
              <a:t>Designer/Editors: Mac mini (M2 Pro) with high-quality color-accurate monitors.</a:t>
            </a:r>
            <a:endParaRPr lang="en-US">
              <a:ea typeface="Calibri"/>
              <a:cs typeface="Calibri"/>
            </a:endParaRPr>
          </a:p>
          <a:p>
            <a:pPr marL="0" lvl="1" indent="0">
              <a:lnSpc>
                <a:spcPct val="100000"/>
              </a:lnSpc>
              <a:spcBef>
                <a:spcPts val="0"/>
              </a:spcBef>
              <a:buNone/>
            </a:pPr>
            <a:endParaRPr lang="en-US" dirty="0"/>
          </a:p>
          <a:p>
            <a:pPr marL="228600" lvl="5">
              <a:lnSpc>
                <a:spcPct val="100000"/>
              </a:lnSpc>
              <a:spcBef>
                <a:spcPts val="0"/>
              </a:spcBef>
              <a:buFont typeface="Arial" panose="05000000000000000000" pitchFamily="2" charset="2"/>
              <a:buChar char="•"/>
            </a:pPr>
            <a:r>
              <a:rPr lang="en-US"/>
              <a:t>Sales Team: Lenovo ThinkPad T480 (refurbished) with docking stations.</a:t>
            </a:r>
            <a:endParaRPr lang="en-US">
              <a:ea typeface="Calibri"/>
              <a:cs typeface="Calibri"/>
            </a:endParaRPr>
          </a:p>
          <a:p>
            <a:pPr marL="228600" lvl="5">
              <a:lnSpc>
                <a:spcPct val="100000"/>
              </a:lnSpc>
              <a:spcBef>
                <a:spcPts val="0"/>
              </a:spcBef>
              <a:buFont typeface="Arial" panose="05000000000000000000" pitchFamily="2" charset="2"/>
              <a:buChar char="•"/>
            </a:pPr>
            <a:r>
              <a:rPr lang="en-US"/>
              <a:t>Admin Staff: Lenovo ThinkCentre M720s SFF with budget-friendly monitors</a:t>
            </a:r>
          </a:p>
          <a:p>
            <a:pPr marL="0" lvl="5" indent="0">
              <a:lnSpc>
                <a:spcPct val="100000"/>
              </a:lnSpc>
              <a:spcBef>
                <a:spcPts val="0"/>
              </a:spcBef>
              <a:buNone/>
            </a:pPr>
            <a:endParaRPr lang="en-US" dirty="0">
              <a:ea typeface="Calibri"/>
              <a:cs typeface="Calibri"/>
            </a:endParaRPr>
          </a:p>
          <a:p>
            <a:pPr marL="0" lvl="5" indent="0">
              <a:lnSpc>
                <a:spcPct val="100000"/>
              </a:lnSpc>
              <a:spcBef>
                <a:spcPts val="0"/>
              </a:spcBef>
              <a:buFont typeface="Arial" panose="05000000000000000000" pitchFamily="2" charset="2"/>
              <a:buNone/>
            </a:pPr>
            <a:r>
              <a:rPr lang="en-US"/>
              <a:t>sourcing strategy:</a:t>
            </a:r>
            <a:endParaRPr lang="en-US">
              <a:ea typeface="Calibri"/>
              <a:cs typeface="Calibri"/>
            </a:endParaRPr>
          </a:p>
          <a:p>
            <a:pPr marL="2514600" lvl="3">
              <a:lnSpc>
                <a:spcPct val="100000"/>
              </a:lnSpc>
              <a:spcBef>
                <a:spcPts val="0"/>
              </a:spcBef>
              <a:spcAft>
                <a:spcPts val="0"/>
              </a:spcAft>
              <a:buFont typeface="Arial" panose="05000000000000000000" pitchFamily="2" charset="2"/>
              <a:buChar char="•"/>
            </a:pPr>
            <a:endParaRPr lang="en-US" dirty="0">
              <a:ea typeface="Calibri"/>
              <a:cs typeface="Calibri"/>
            </a:endParaRPr>
          </a:p>
          <a:p>
            <a:pPr marL="228600" lvl="5">
              <a:lnSpc>
                <a:spcPct val="100000"/>
              </a:lnSpc>
              <a:spcBef>
                <a:spcPts val="0"/>
              </a:spcBef>
              <a:buFont typeface="Arial" panose="05000000000000000000" pitchFamily="2" charset="2"/>
              <a:buChar char="•"/>
            </a:pPr>
            <a:r>
              <a:rPr lang="en-US"/>
              <a:t>Leveraging relationships with key vendors to negotiate discounts.</a:t>
            </a:r>
          </a:p>
          <a:p>
            <a:pPr marL="228600" lvl="5">
              <a:lnSpc>
                <a:spcPct val="100000"/>
              </a:lnSpc>
              <a:spcBef>
                <a:spcPts val="0"/>
              </a:spcBef>
              <a:buFont typeface="Arial" panose="05000000000000000000" pitchFamily="2" charset="2"/>
              <a:buChar char="•"/>
            </a:pPr>
            <a:r>
              <a:rPr lang="en-US"/>
              <a:t>Considering refurbished or open-box options where appropriate.</a:t>
            </a:r>
            <a:endParaRPr lang="en-US">
              <a:ea typeface="Calibri"/>
              <a:cs typeface="Calibri"/>
            </a:endParaRPr>
          </a:p>
          <a:p>
            <a:pPr marL="228600" lvl="5">
              <a:lnSpc>
                <a:spcPct val="100000"/>
              </a:lnSpc>
              <a:spcBef>
                <a:spcPts val="0"/>
              </a:spcBef>
              <a:buFont typeface="Arial" panose="05000000000000000000" pitchFamily="2" charset="2"/>
              <a:buChar char="•"/>
            </a:pPr>
            <a:r>
              <a:rPr lang="en-US"/>
              <a:t>Prioritizing energy-efficient equipment to reduce ongoing costs.</a:t>
            </a:r>
            <a:endParaRPr lang="en-US">
              <a:ea typeface="Calibri"/>
              <a:cs typeface="Calibri"/>
            </a:endParaRPr>
          </a:p>
          <a:p>
            <a:endParaRPr lang="en-US" dirty="0">
              <a:ea typeface="Calibri"/>
              <a:cs typeface="Calibri"/>
            </a:endParaRPr>
          </a:p>
        </p:txBody>
      </p:sp>
    </p:spTree>
    <p:extLst>
      <p:ext uri="{BB962C8B-B14F-4D97-AF65-F5344CB8AC3E}">
        <p14:creationId xmlns:p14="http://schemas.microsoft.com/office/powerpoint/2010/main" val="3666674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E63353-7AFA-AF35-C987-23C1DFB13420}"/>
              </a:ext>
            </a:extLst>
          </p:cNvPr>
          <p:cNvSpPr txBox="1"/>
          <p:nvPr/>
        </p:nvSpPr>
        <p:spPr>
          <a:xfrm>
            <a:off x="-2060" y="2809102"/>
            <a:ext cx="7119551"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lvl="1"/>
            <a:endParaRPr lang="en-US" dirty="0">
              <a:ea typeface="Calibri"/>
              <a:cs typeface="Calibri"/>
            </a:endParaRPr>
          </a:p>
          <a:p>
            <a:pPr marL="228600" lvl="1" indent="-228600">
              <a:buFont typeface=""/>
              <a:buChar char="•"/>
            </a:pPr>
            <a:r>
              <a:rPr lang="en-US" dirty="0"/>
              <a:t>Designer/Editors: Mac mini (M2 Pro) with high-quality color-accurate monitors.</a:t>
            </a:r>
            <a:endParaRPr lang="en-US" b="1" dirty="0">
              <a:ea typeface="Calibri"/>
              <a:cs typeface="Calibri"/>
            </a:endParaRPr>
          </a:p>
          <a:p>
            <a:pPr marL="228600" lvl="5" indent="-228600">
              <a:buFont typeface=""/>
              <a:buChar char="•"/>
            </a:pPr>
            <a:r>
              <a:rPr lang="en-US" dirty="0"/>
              <a:t>Sales Team: Lenovo ThinkPad T480 (refurbished) with docking stations.</a:t>
            </a:r>
          </a:p>
          <a:p>
            <a:pPr marL="228600" lvl="5" indent="-228600">
              <a:buFont typeface=""/>
              <a:buChar char="•"/>
            </a:pPr>
            <a:r>
              <a:rPr lang="en-US" dirty="0"/>
              <a:t>Admin Staff: Lenovo ThinkCentre M720s SFF with budget-friendly monitors.</a:t>
            </a:r>
          </a:p>
          <a:p>
            <a:pPr marL="0" lvl="3"/>
            <a:r>
              <a:rPr lang="en-US" dirty="0">
                <a:ea typeface="Calibri"/>
                <a:cs typeface="Calibri"/>
              </a:rPr>
              <a:t> </a:t>
            </a:r>
            <a:endParaRPr lang="en-US" dirty="0"/>
          </a:p>
          <a:p>
            <a:pPr marL="0" lvl="3"/>
            <a:r>
              <a:rPr lang="en-US" dirty="0"/>
              <a:t>sourcing strategy:</a:t>
            </a:r>
            <a:endParaRPr lang="en-US" dirty="0">
              <a:ea typeface="Calibri"/>
              <a:cs typeface="Calibri"/>
            </a:endParaRPr>
          </a:p>
          <a:p>
            <a:pPr marL="0" lvl="3"/>
            <a:endParaRPr lang="en-US" dirty="0"/>
          </a:p>
          <a:p>
            <a:pPr marL="228600" lvl="5" indent="-228600">
              <a:buFont typeface=""/>
              <a:buChar char="•"/>
            </a:pPr>
            <a:r>
              <a:rPr lang="en-US" dirty="0"/>
              <a:t>Leveraging relationships with key vendors to negotiate discounts.</a:t>
            </a:r>
          </a:p>
          <a:p>
            <a:pPr marL="228600" lvl="5" indent="-228600">
              <a:buFont typeface=""/>
              <a:buChar char="•"/>
            </a:pPr>
            <a:r>
              <a:rPr lang="en-US" dirty="0"/>
              <a:t>Considering refurbished or open-box options where appropriate.</a:t>
            </a:r>
          </a:p>
          <a:p>
            <a:pPr marL="228600" lvl="5" indent="-228600">
              <a:buFont typeface=""/>
              <a:buChar char="•"/>
            </a:pPr>
            <a:r>
              <a:rPr lang="en-US" dirty="0"/>
              <a:t>Prioritizing energy-efficient equipment to reduce ongoing costs.</a:t>
            </a:r>
          </a:p>
        </p:txBody>
      </p:sp>
      <p:sp>
        <p:nvSpPr>
          <p:cNvPr id="6" name="TextBox 5">
            <a:extLst>
              <a:ext uri="{FF2B5EF4-FFF2-40B4-BE49-F238E27FC236}">
                <a16:creationId xmlns:a16="http://schemas.microsoft.com/office/drawing/2014/main" id="{56F8DC0A-0DEE-D239-18AF-038C6013D5FF}"/>
              </a:ext>
            </a:extLst>
          </p:cNvPr>
          <p:cNvSpPr txBox="1"/>
          <p:nvPr/>
        </p:nvSpPr>
        <p:spPr>
          <a:xfrm>
            <a:off x="90617" y="-2059"/>
            <a:ext cx="613101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ea typeface="Calibri"/>
                <a:cs typeface="Calibri"/>
              </a:rPr>
              <a:t>Hardware Solutions: Tailored to Team Needs and Budget Constraints</a:t>
            </a:r>
            <a:endParaRPr lang="en-GB" sz="3600">
              <a:ea typeface="Calibri"/>
              <a:cs typeface="Calibri"/>
            </a:endParaRPr>
          </a:p>
        </p:txBody>
      </p:sp>
      <p:pic>
        <p:nvPicPr>
          <p:cNvPr id="9" name="Picture Placeholder 90" descr="Father and son bonding">
            <a:extLst>
              <a:ext uri="{FF2B5EF4-FFF2-40B4-BE49-F238E27FC236}">
                <a16:creationId xmlns:a16="http://schemas.microsoft.com/office/drawing/2014/main" id="{709D6391-62E8-ADE2-F579-521E6C32CDD0}"/>
              </a:ext>
            </a:extLst>
          </p:cNvPr>
          <p:cNvPicPr>
            <a:picLocks noChangeAspect="1"/>
          </p:cNvPicPr>
          <p:nvPr/>
        </p:nvPicPr>
        <p:blipFill>
          <a:blip r:embed="rId3"/>
          <a:srcRect l="20629" r="20629"/>
          <a:stretch/>
        </p:blipFill>
        <p:spPr>
          <a:xfrm flipH="1">
            <a:off x="6147950" y="-1630"/>
            <a:ext cx="6018976" cy="6861260"/>
          </a:xfrm>
          <a:prstGeom prst="parallelogram">
            <a:avLst/>
          </a:prstGeom>
        </p:spPr>
      </p:pic>
    </p:spTree>
    <p:extLst>
      <p:ext uri="{BB962C8B-B14F-4D97-AF65-F5344CB8AC3E}">
        <p14:creationId xmlns:p14="http://schemas.microsoft.com/office/powerpoint/2010/main" val="1679936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a:t>Meet  THE team</a:t>
            </a:r>
            <a:endParaRPr lang="en-US">
              <a:ea typeface="Calibri Light"/>
              <a:cs typeface="Calibri Light"/>
            </a:endParaRPr>
          </a:p>
        </p:txBody>
      </p:sp>
    </p:spTree>
    <p:extLst>
      <p:ext uri="{BB962C8B-B14F-4D97-AF65-F5344CB8AC3E}">
        <p14:creationId xmlns:p14="http://schemas.microsoft.com/office/powerpoint/2010/main" val="467869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AE6BAF44-0B4E-BC53-7B05-BC9724CDDA05}"/>
              </a:ext>
            </a:extLst>
          </p:cNvPr>
          <p:cNvSpPr>
            <a:spLocks noGrp="1"/>
          </p:cNvSpPr>
          <p:nvPr>
            <p:ph sz="quarter" idx="13"/>
          </p:nvPr>
        </p:nvSpPr>
        <p:spPr>
          <a:xfrm>
            <a:off x="3299253" y="1973295"/>
            <a:ext cx="5212079" cy="4137189"/>
          </a:xfrm>
        </p:spPr>
        <p:txBody>
          <a:bodyPr vert="horz" lIns="91440" tIns="45720" rIns="91440" bIns="45720" rtlCol="0" anchor="t">
            <a:normAutofit/>
          </a:bodyPr>
          <a:lstStyle/>
          <a:p>
            <a:pPr marL="285750" indent="-285750">
              <a:buFont typeface="Arial"/>
              <a:buChar char="•"/>
            </a:pPr>
            <a:r>
              <a:rPr lang="en-GB">
                <a:ea typeface="+mn-lt"/>
                <a:cs typeface="+mn-lt"/>
              </a:rPr>
              <a:t>Jack Jomes – IP Telecoms / Cloud Engineer (£60/hour): Responsible for setting up the network infrastructure and cloud services.</a:t>
            </a:r>
            <a:endParaRPr lang="en-US"/>
          </a:p>
          <a:p>
            <a:pPr marL="285750" indent="-285750">
              <a:buFont typeface="Arial"/>
              <a:buChar char="•"/>
            </a:pPr>
            <a:r>
              <a:rPr lang="en-GB">
                <a:ea typeface="+mn-lt"/>
                <a:cs typeface="+mn-lt"/>
              </a:rPr>
              <a:t>Lenny Ovo – PC admin / Electrical Installation (£50/hour): Responsible for PC configuration and electrical installations.</a:t>
            </a:r>
            <a:endParaRPr lang="en-GB"/>
          </a:p>
          <a:p>
            <a:pPr marL="285750" indent="-285750">
              <a:buFont typeface="Arial"/>
              <a:buChar char="•"/>
            </a:pPr>
            <a:r>
              <a:rPr lang="en-GB">
                <a:ea typeface="+mn-lt"/>
                <a:cs typeface="+mn-lt"/>
              </a:rPr>
              <a:t>Del Sisko - Network Administration/ Security (£65/hour): </a:t>
            </a:r>
            <a:endParaRPr lang="en-GB"/>
          </a:p>
          <a:p>
            <a:pPr marL="285750" indent="-285750">
              <a:buFont typeface="Arial"/>
              <a:buChar char="•"/>
            </a:pPr>
            <a:r>
              <a:rPr lang="en-GB">
                <a:ea typeface="+mn-lt"/>
                <a:cs typeface="+mn-lt"/>
              </a:rPr>
              <a:t>Lauren Ashley – Interior specialist / Graphic Design / Documentation (£55/hour).</a:t>
            </a:r>
            <a:endParaRPr lang="en-GB"/>
          </a:p>
          <a:p>
            <a:endParaRPr lang="en-GB" dirty="0">
              <a:ea typeface="Calibri"/>
              <a:cs typeface="Calibri"/>
            </a:endParaRPr>
          </a:p>
        </p:txBody>
      </p:sp>
      <p:sp>
        <p:nvSpPr>
          <p:cNvPr id="11" name="Title 10">
            <a:extLst>
              <a:ext uri="{FF2B5EF4-FFF2-40B4-BE49-F238E27FC236}">
                <a16:creationId xmlns:a16="http://schemas.microsoft.com/office/drawing/2014/main" id="{267F19DB-8FD6-0441-1761-F2185BC5593F}"/>
              </a:ext>
            </a:extLst>
          </p:cNvPr>
          <p:cNvSpPr>
            <a:spLocks noGrp="1"/>
          </p:cNvSpPr>
          <p:nvPr>
            <p:ph type="title"/>
          </p:nvPr>
        </p:nvSpPr>
        <p:spPr/>
        <p:txBody>
          <a:bodyPr/>
          <a:lstStyle/>
          <a:p>
            <a:r>
              <a:rPr lang="en-GB">
                <a:ea typeface="+mj-lt"/>
                <a:cs typeface="+mj-lt"/>
              </a:rPr>
              <a:t>Resource Management: Leveraging a Skilled Team to Deliver Value</a:t>
            </a:r>
            <a:endParaRPr lang="en-US">
              <a:ea typeface="+mj-lt"/>
              <a:cs typeface="+mj-lt"/>
            </a:endParaRPr>
          </a:p>
        </p:txBody>
      </p:sp>
    </p:spTree>
    <p:extLst>
      <p:ext uri="{BB962C8B-B14F-4D97-AF65-F5344CB8AC3E}">
        <p14:creationId xmlns:p14="http://schemas.microsoft.com/office/powerpoint/2010/main" val="224315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12D78E3-CABE-BA82-7913-50275D44D44B}"/>
              </a:ext>
            </a:extLst>
          </p:cNvPr>
          <p:cNvSpPr txBox="1"/>
          <p:nvPr/>
        </p:nvSpPr>
        <p:spPr>
          <a:xfrm>
            <a:off x="656968" y="-2059"/>
            <a:ext cx="594565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t>Optimizing the Mill Floor: A Functional and Collaborative Workspace</a:t>
            </a:r>
            <a:endParaRPr lang="en-US" sz="2800">
              <a:ea typeface="Calibri"/>
              <a:cs typeface="Calibri"/>
            </a:endParaRPr>
          </a:p>
        </p:txBody>
      </p:sp>
      <p:sp>
        <p:nvSpPr>
          <p:cNvPr id="6" name="TextBox 5">
            <a:extLst>
              <a:ext uri="{FF2B5EF4-FFF2-40B4-BE49-F238E27FC236}">
                <a16:creationId xmlns:a16="http://schemas.microsoft.com/office/drawing/2014/main" id="{44537FE7-6631-A4BE-B216-5FE893C17AE2}"/>
              </a:ext>
            </a:extLst>
          </p:cNvPr>
          <p:cNvSpPr txBox="1"/>
          <p:nvPr/>
        </p:nvSpPr>
        <p:spPr>
          <a:xfrm>
            <a:off x="-2059" y="2582563"/>
            <a:ext cx="4679093"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ea typeface="Calibri"/>
                <a:cs typeface="Calibri"/>
              </a:rPr>
              <a:t>I propose a layout that clusters teams together to facilitate communication, provides quiet zones for focused work, and creates a </a:t>
            </a:r>
            <a:r>
              <a:rPr lang="en-US" sz="2400">
                <a:ea typeface="Calibri"/>
                <a:cs typeface="Calibri"/>
              </a:rPr>
              <a:t>welcoming reception area for clients.</a:t>
            </a:r>
            <a:endParaRPr lang="en-US" sz="2400" dirty="0">
              <a:ea typeface="Calibri"/>
              <a:cs typeface="Calibri"/>
            </a:endParaRPr>
          </a:p>
          <a:p>
            <a:endParaRPr lang="en-US" sz="2400" dirty="0">
              <a:ea typeface="Calibri"/>
              <a:cs typeface="Calibri"/>
            </a:endParaRPr>
          </a:p>
          <a:p>
            <a:endParaRPr lang="en-US" sz="2400" dirty="0">
              <a:ea typeface="Calibri"/>
              <a:cs typeface="Calibri"/>
            </a:endParaRPr>
          </a:p>
        </p:txBody>
      </p:sp>
      <p:sp>
        <p:nvSpPr>
          <p:cNvPr id="7" name="TextBox 6">
            <a:extLst>
              <a:ext uri="{FF2B5EF4-FFF2-40B4-BE49-F238E27FC236}">
                <a16:creationId xmlns:a16="http://schemas.microsoft.com/office/drawing/2014/main" id="{22A1CE25-FEA3-106C-78B4-88228FB994B8}"/>
              </a:ext>
            </a:extLst>
          </p:cNvPr>
          <p:cNvSpPr txBox="1"/>
          <p:nvPr/>
        </p:nvSpPr>
        <p:spPr>
          <a:xfrm>
            <a:off x="4672914" y="2582563"/>
            <a:ext cx="2290119"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ea typeface="Calibri"/>
                <a:cs typeface="Calibri"/>
              </a:rPr>
              <a:t>My planing makes sense for me but it may not for you so that’s why I </a:t>
            </a:r>
            <a:r>
              <a:rPr lang="en-US" sz="2400">
                <a:ea typeface="Calibri"/>
                <a:cs typeface="Calibri"/>
              </a:rPr>
              <a:t>choosing to be open mind it and listen your feedback</a:t>
            </a:r>
            <a:endParaRPr lang="en-GB"/>
          </a:p>
        </p:txBody>
      </p:sp>
      <p:pic>
        <p:nvPicPr>
          <p:cNvPr id="8" name="Picture 7" descr="A hand placing a block on a tower">
            <a:extLst>
              <a:ext uri="{FF2B5EF4-FFF2-40B4-BE49-F238E27FC236}">
                <a16:creationId xmlns:a16="http://schemas.microsoft.com/office/drawing/2014/main" id="{11CBC1F1-7302-BA1F-9125-5357CE0E3BEC}"/>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7166919" y="744"/>
            <a:ext cx="5025083" cy="6928593"/>
          </a:xfrm>
          <a:prstGeom prst="rect">
            <a:avLst/>
          </a:prstGeom>
          <a:effectLst/>
        </p:spPr>
      </p:pic>
    </p:spTree>
    <p:extLst>
      <p:ext uri="{BB962C8B-B14F-4D97-AF65-F5344CB8AC3E}">
        <p14:creationId xmlns:p14="http://schemas.microsoft.com/office/powerpoint/2010/main" val="1944898620"/>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27</TotalTime>
  <Words>1143</Words>
  <Application>Microsoft Office PowerPoint</Application>
  <PresentationFormat>Widescreen</PresentationFormat>
  <Paragraphs>96</Paragraphs>
  <Slides>15</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Aptos</vt:lpstr>
      <vt:lpstr>Arial</vt:lpstr>
      <vt:lpstr>Arial,Sans-Serif</vt:lpstr>
      <vt:lpstr>Calibri</vt:lpstr>
      <vt:lpstr>Calibri Light</vt:lpstr>
      <vt:lpstr>Google Sans</vt:lpstr>
      <vt:lpstr>Wingdings</vt:lpstr>
      <vt:lpstr>Custom</vt:lpstr>
      <vt:lpstr>11/2/25 Martin Petik 279832</vt:lpstr>
      <vt:lpstr>Investing in Success: Why me is the Right Choice for Caldafax Products Ltd.</vt:lpstr>
      <vt:lpstr>The "Hook" - Focus on Efficiency and Budget</vt:lpstr>
      <vt:lpstr>Understanding the Scope: Key Requirements for a Successful Launch</vt:lpstr>
      <vt:lpstr>Project Management Methodology </vt:lpstr>
      <vt:lpstr>PowerPoint Presentation</vt:lpstr>
      <vt:lpstr>Meet  THE team</vt:lpstr>
      <vt:lpstr>Resource Management: Leveraging a Skilled Team to Deliver Value</vt:lpstr>
      <vt:lpstr>PowerPoint Presentation</vt:lpstr>
      <vt:lpstr>Plan </vt:lpstr>
      <vt:lpstr>Security policies </vt:lpstr>
      <vt:lpstr>Security Measures Implementation</vt:lpstr>
      <vt:lpstr>acceptable use policy (aup)</vt:lpstr>
      <vt:lpstr>Work from home (WFH)</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11/2/25 Martin Petik 279832</dc:title>
  <dc:creator/>
  <cp:lastModifiedBy>Martin Petik</cp:lastModifiedBy>
  <cp:revision>217</cp:revision>
  <dcterms:created xsi:type="dcterms:W3CDTF">2025-02-11T03:32:27Z</dcterms:created>
  <dcterms:modified xsi:type="dcterms:W3CDTF">2025-02-11T10:01:52Z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